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2" r:id="rId4"/>
    <p:sldId id="259" r:id="rId5"/>
    <p:sldId id="285" r:id="rId6"/>
    <p:sldId id="261" r:id="rId7"/>
    <p:sldId id="269" r:id="rId8"/>
    <p:sldId id="277" r:id="rId9"/>
    <p:sldId id="270" r:id="rId10"/>
    <p:sldId id="268" r:id="rId11"/>
    <p:sldId id="286" r:id="rId12"/>
    <p:sldId id="276" r:id="rId13"/>
    <p:sldId id="272" r:id="rId14"/>
    <p:sldId id="271" r:id="rId15"/>
    <p:sldId id="273" r:id="rId16"/>
    <p:sldId id="275" r:id="rId17"/>
    <p:sldId id="289" r:id="rId18"/>
    <p:sldId id="278" r:id="rId19"/>
    <p:sldId id="287" r:id="rId20"/>
    <p:sldId id="281" r:id="rId21"/>
    <p:sldId id="280" r:id="rId22"/>
    <p:sldId id="283" r:id="rId23"/>
    <p:sldId id="290" r:id="rId24"/>
    <p:sldId id="282" r:id="rId25"/>
    <p:sldId id="291" r:id="rId26"/>
    <p:sldId id="288" r:id="rId27"/>
    <p:sldId id="284" r:id="rId28"/>
    <p:sldId id="265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Debbio, Megan" initials="DDM" lastIdx="3" clrIdx="0">
    <p:extLst>
      <p:ext uri="{19B8F6BF-5375-455C-9EA6-DF929625EA0E}">
        <p15:presenceInfo xmlns:p15="http://schemas.microsoft.com/office/powerpoint/2012/main" userId="S-1-5-21-2052111302-1897051121-725345543-249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14:14:40.042" idx="1">
    <p:pos x="10" y="10"/>
    <p:text>Regrab this screenshot so that it's more vertical than horizontal.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14:15:22.688" idx="2">
    <p:pos x="10" y="10"/>
    <p:text>Regrab this screenshot so that it's more vertical than horizontal.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14:15:22.688" idx="2">
    <p:pos x="10" y="10"/>
    <p:text>Regrab this screenshot so that it's more vertical than horizontal.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4CA37-727B-44BC-8BFC-ED7420F71C7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5AB85-FF79-4A37-903F-9CDEA01CAE4A}">
      <dgm:prSet phldrT="[Text]"/>
      <dgm:spPr/>
      <dgm:t>
        <a:bodyPr/>
        <a:lstStyle/>
        <a:p>
          <a:r>
            <a:rPr lang="en-US" dirty="0" smtClean="0"/>
            <a:t>What </a:t>
          </a:r>
          <a:r>
            <a:rPr lang="en-US" smtClean="0"/>
            <a:t>is Phishing</a:t>
          </a:r>
          <a:r>
            <a:rPr lang="en-US" dirty="0" smtClean="0"/>
            <a:t>?</a:t>
          </a:r>
          <a:endParaRPr lang="en-US" dirty="0"/>
        </a:p>
      </dgm:t>
    </dgm:pt>
    <dgm:pt modelId="{25A572E9-38EE-49C0-B5F1-B1CB88262A38}" type="parTrans" cxnId="{1FCA05EC-3BBF-420D-B678-23532B8592A3}">
      <dgm:prSet/>
      <dgm:spPr/>
      <dgm:t>
        <a:bodyPr/>
        <a:lstStyle/>
        <a:p>
          <a:endParaRPr lang="en-US"/>
        </a:p>
      </dgm:t>
    </dgm:pt>
    <dgm:pt modelId="{F2C1EC8F-17AC-443A-A073-5CB6160EB35A}" type="sibTrans" cxnId="{1FCA05EC-3BBF-420D-B678-23532B8592A3}">
      <dgm:prSet/>
      <dgm:spPr/>
      <dgm:t>
        <a:bodyPr/>
        <a:lstStyle/>
        <a:p>
          <a:endParaRPr lang="en-US"/>
        </a:p>
      </dgm:t>
    </dgm:pt>
    <dgm:pt modelId="{C81A5EA8-4BA6-4370-8BF6-34B5EF7FB888}">
      <dgm:prSet phldrT="[Text]"/>
      <dgm:spPr/>
      <dgm:t>
        <a:bodyPr/>
        <a:lstStyle/>
        <a:p>
          <a:r>
            <a:rPr lang="en-US" dirty="0" smtClean="0"/>
            <a:t>Types of Phishing Attacks</a:t>
          </a:r>
          <a:endParaRPr lang="en-US" dirty="0"/>
        </a:p>
      </dgm:t>
    </dgm:pt>
    <dgm:pt modelId="{093D2023-11E2-4255-870C-AB5313000607}" type="parTrans" cxnId="{04A6DA4D-34C5-40F3-A97B-5E19205F32C8}">
      <dgm:prSet/>
      <dgm:spPr/>
      <dgm:t>
        <a:bodyPr/>
        <a:lstStyle/>
        <a:p>
          <a:endParaRPr lang="en-US"/>
        </a:p>
      </dgm:t>
    </dgm:pt>
    <dgm:pt modelId="{478A22EC-EB69-4820-BAD9-2FABBD1B6098}" type="sibTrans" cxnId="{04A6DA4D-34C5-40F3-A97B-5E19205F32C8}">
      <dgm:prSet/>
      <dgm:spPr/>
      <dgm:t>
        <a:bodyPr/>
        <a:lstStyle/>
        <a:p>
          <a:endParaRPr lang="en-US"/>
        </a:p>
      </dgm:t>
    </dgm:pt>
    <dgm:pt modelId="{53FFEAC6-A683-460C-9189-3C6D0FA7B003}">
      <dgm:prSet phldrT="[Text]"/>
      <dgm:spPr/>
      <dgm:t>
        <a:bodyPr/>
        <a:lstStyle/>
        <a:p>
          <a:r>
            <a:rPr lang="en-US" dirty="0" smtClean="0"/>
            <a:t>Additional Resources</a:t>
          </a:r>
          <a:endParaRPr lang="en-US" dirty="0"/>
        </a:p>
      </dgm:t>
    </dgm:pt>
    <dgm:pt modelId="{40CBBBE6-6E1C-419E-A610-5EE4CD375FCC}" type="parTrans" cxnId="{F0FC6897-F377-4F3C-A6F1-4DC51F9962F6}">
      <dgm:prSet/>
      <dgm:spPr/>
      <dgm:t>
        <a:bodyPr/>
        <a:lstStyle/>
        <a:p>
          <a:endParaRPr lang="en-US"/>
        </a:p>
      </dgm:t>
    </dgm:pt>
    <dgm:pt modelId="{05A9FB81-71CF-402E-B187-4BEFEC509B0E}" type="sibTrans" cxnId="{F0FC6897-F377-4F3C-A6F1-4DC51F9962F6}">
      <dgm:prSet/>
      <dgm:spPr/>
      <dgm:t>
        <a:bodyPr/>
        <a:lstStyle/>
        <a:p>
          <a:endParaRPr lang="en-US"/>
        </a:p>
      </dgm:t>
    </dgm:pt>
    <dgm:pt modelId="{C9029E48-6F26-4948-AAC1-63C161397E45}">
      <dgm:prSet/>
      <dgm:spPr/>
      <dgm:t>
        <a:bodyPr/>
        <a:lstStyle/>
        <a:p>
          <a:r>
            <a:rPr lang="en-US" dirty="0" smtClean="0"/>
            <a:t>Phishing Examples</a:t>
          </a:r>
          <a:endParaRPr lang="en-US" dirty="0"/>
        </a:p>
      </dgm:t>
    </dgm:pt>
    <dgm:pt modelId="{E4A16A1F-EE14-46AC-B653-433728A5ADCE}" type="parTrans" cxnId="{6BAFC3EC-6AEB-4590-A2E3-3EFC98A92EB0}">
      <dgm:prSet/>
      <dgm:spPr/>
      <dgm:t>
        <a:bodyPr/>
        <a:lstStyle/>
        <a:p>
          <a:endParaRPr lang="en-US"/>
        </a:p>
      </dgm:t>
    </dgm:pt>
    <dgm:pt modelId="{D99628CF-DCE2-40CE-8D9F-386D9D5836E9}" type="sibTrans" cxnId="{6BAFC3EC-6AEB-4590-A2E3-3EFC98A92EB0}">
      <dgm:prSet/>
      <dgm:spPr/>
      <dgm:t>
        <a:bodyPr/>
        <a:lstStyle/>
        <a:p>
          <a:endParaRPr lang="en-US"/>
        </a:p>
      </dgm:t>
    </dgm:pt>
    <dgm:pt modelId="{77864833-DDA1-440A-8670-20A9D7549EB4}">
      <dgm:prSet/>
      <dgm:spPr/>
      <dgm:t>
        <a:bodyPr/>
        <a:lstStyle/>
        <a:p>
          <a:r>
            <a:rPr lang="en-US" dirty="0" smtClean="0"/>
            <a:t>Phishing Test</a:t>
          </a:r>
          <a:endParaRPr lang="en-US" dirty="0"/>
        </a:p>
      </dgm:t>
    </dgm:pt>
    <dgm:pt modelId="{6609622C-9EAE-46A1-993D-B14C149A7843}" type="parTrans" cxnId="{D2FBBB03-A525-4AAB-8323-9753307E88B7}">
      <dgm:prSet/>
      <dgm:spPr/>
      <dgm:t>
        <a:bodyPr/>
        <a:lstStyle/>
        <a:p>
          <a:endParaRPr lang="en-US"/>
        </a:p>
      </dgm:t>
    </dgm:pt>
    <dgm:pt modelId="{F566C8BB-3852-4676-A15A-327C6E5F7E18}" type="sibTrans" cxnId="{D2FBBB03-A525-4AAB-8323-9753307E88B7}">
      <dgm:prSet/>
      <dgm:spPr/>
      <dgm:t>
        <a:bodyPr/>
        <a:lstStyle/>
        <a:p>
          <a:endParaRPr lang="en-US"/>
        </a:p>
      </dgm:t>
    </dgm:pt>
    <dgm:pt modelId="{79BBD488-DDFC-4AF1-BD9B-4F986459D036}">
      <dgm:prSet/>
      <dgm:spPr/>
      <dgm:t>
        <a:bodyPr/>
        <a:lstStyle/>
        <a:p>
          <a:r>
            <a:rPr lang="en-US" dirty="0" smtClean="0"/>
            <a:t>Protect Yourself from Phishing</a:t>
          </a:r>
          <a:endParaRPr lang="en-US" dirty="0"/>
        </a:p>
      </dgm:t>
    </dgm:pt>
    <dgm:pt modelId="{74268329-1BE1-4C7E-9949-CAC35C33188B}" type="parTrans" cxnId="{E20DDE99-2232-4E95-98C8-3B8E75AB728B}">
      <dgm:prSet/>
      <dgm:spPr/>
      <dgm:t>
        <a:bodyPr/>
        <a:lstStyle/>
        <a:p>
          <a:endParaRPr lang="en-US"/>
        </a:p>
      </dgm:t>
    </dgm:pt>
    <dgm:pt modelId="{8EB0BFAA-5F74-4856-AC95-67500C6B22C4}" type="sibTrans" cxnId="{E20DDE99-2232-4E95-98C8-3B8E75AB728B}">
      <dgm:prSet/>
      <dgm:spPr/>
      <dgm:t>
        <a:bodyPr/>
        <a:lstStyle/>
        <a:p>
          <a:endParaRPr lang="en-US"/>
        </a:p>
      </dgm:t>
    </dgm:pt>
    <dgm:pt modelId="{11A8F14B-8834-46AC-8669-27117BBD3863}" type="pres">
      <dgm:prSet presAssocID="{89D4CA37-727B-44BC-8BFC-ED7420F71C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85C687-A7F6-41B0-9173-3805C47093A2}" type="pres">
      <dgm:prSet presAssocID="{53B5AB85-FF79-4A37-903F-9CDEA01CAE4A}" presName="parentLin" presStyleCnt="0"/>
      <dgm:spPr/>
    </dgm:pt>
    <dgm:pt modelId="{2F15899B-99E0-4A44-8612-C2082B9C2DD0}" type="pres">
      <dgm:prSet presAssocID="{53B5AB85-FF79-4A37-903F-9CDEA01CAE4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DCD5AA75-F5DC-4286-A22D-0E6E7718AF60}" type="pres">
      <dgm:prSet presAssocID="{53B5AB85-FF79-4A37-903F-9CDEA01CAE4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F3581-9B4A-4AAF-9D0E-BC52947C3121}" type="pres">
      <dgm:prSet presAssocID="{53B5AB85-FF79-4A37-903F-9CDEA01CAE4A}" presName="negativeSpace" presStyleCnt="0"/>
      <dgm:spPr/>
    </dgm:pt>
    <dgm:pt modelId="{0EA0C31B-DEC1-4685-88A9-1F7953F8479A}" type="pres">
      <dgm:prSet presAssocID="{53B5AB85-FF79-4A37-903F-9CDEA01CAE4A}" presName="childText" presStyleLbl="conFgAcc1" presStyleIdx="0" presStyleCnt="6">
        <dgm:presLayoutVars>
          <dgm:bulletEnabled val="1"/>
        </dgm:presLayoutVars>
      </dgm:prSet>
      <dgm:spPr/>
    </dgm:pt>
    <dgm:pt modelId="{78E416D3-61A5-4C65-B335-268209FA4F4A}" type="pres">
      <dgm:prSet presAssocID="{F2C1EC8F-17AC-443A-A073-5CB6160EB35A}" presName="spaceBetweenRectangles" presStyleCnt="0"/>
      <dgm:spPr/>
    </dgm:pt>
    <dgm:pt modelId="{FE7961E9-6993-4365-A7FB-AA080FE84BF7}" type="pres">
      <dgm:prSet presAssocID="{C81A5EA8-4BA6-4370-8BF6-34B5EF7FB888}" presName="parentLin" presStyleCnt="0"/>
      <dgm:spPr/>
    </dgm:pt>
    <dgm:pt modelId="{B8432D28-D3EF-4F90-8CDD-8C5795C45F0D}" type="pres">
      <dgm:prSet presAssocID="{C81A5EA8-4BA6-4370-8BF6-34B5EF7FB888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C273E88F-93A1-4170-B042-745C1C4DEDB2}" type="pres">
      <dgm:prSet presAssocID="{C81A5EA8-4BA6-4370-8BF6-34B5EF7FB88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FAEB8-F681-404E-AB59-F55C20B48D25}" type="pres">
      <dgm:prSet presAssocID="{C81A5EA8-4BA6-4370-8BF6-34B5EF7FB888}" presName="negativeSpace" presStyleCnt="0"/>
      <dgm:spPr/>
    </dgm:pt>
    <dgm:pt modelId="{9E3FC58E-9908-4348-B0B7-BA2CFB80D6B1}" type="pres">
      <dgm:prSet presAssocID="{C81A5EA8-4BA6-4370-8BF6-34B5EF7FB888}" presName="childText" presStyleLbl="conFgAcc1" presStyleIdx="1" presStyleCnt="6">
        <dgm:presLayoutVars>
          <dgm:bulletEnabled val="1"/>
        </dgm:presLayoutVars>
      </dgm:prSet>
      <dgm:spPr/>
    </dgm:pt>
    <dgm:pt modelId="{1F92B6DB-9361-40F1-BB1F-E05F6DE6C973}" type="pres">
      <dgm:prSet presAssocID="{478A22EC-EB69-4820-BAD9-2FABBD1B6098}" presName="spaceBetweenRectangles" presStyleCnt="0"/>
      <dgm:spPr/>
    </dgm:pt>
    <dgm:pt modelId="{6213C879-677A-4C8D-A4C1-BE6795710864}" type="pres">
      <dgm:prSet presAssocID="{C9029E48-6F26-4948-AAC1-63C161397E45}" presName="parentLin" presStyleCnt="0"/>
      <dgm:spPr/>
    </dgm:pt>
    <dgm:pt modelId="{2456131C-1E3C-43C3-A905-4ABFCED65143}" type="pres">
      <dgm:prSet presAssocID="{C9029E48-6F26-4948-AAC1-63C161397E45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7496C5B6-6CC7-47BF-BB33-1BFFBA50F66B}" type="pres">
      <dgm:prSet presAssocID="{C9029E48-6F26-4948-AAC1-63C161397E4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FE2B8-2B24-4D1D-A164-54810CC3F19E}" type="pres">
      <dgm:prSet presAssocID="{C9029E48-6F26-4948-AAC1-63C161397E45}" presName="negativeSpace" presStyleCnt="0"/>
      <dgm:spPr/>
    </dgm:pt>
    <dgm:pt modelId="{DB7A89F9-F532-499A-9970-077C075F0D70}" type="pres">
      <dgm:prSet presAssocID="{C9029E48-6F26-4948-AAC1-63C161397E45}" presName="childText" presStyleLbl="conFgAcc1" presStyleIdx="2" presStyleCnt="6">
        <dgm:presLayoutVars>
          <dgm:bulletEnabled val="1"/>
        </dgm:presLayoutVars>
      </dgm:prSet>
      <dgm:spPr/>
    </dgm:pt>
    <dgm:pt modelId="{492A0151-B118-4281-8C78-B14F186B9AE7}" type="pres">
      <dgm:prSet presAssocID="{D99628CF-DCE2-40CE-8D9F-386D9D5836E9}" presName="spaceBetweenRectangles" presStyleCnt="0"/>
      <dgm:spPr/>
    </dgm:pt>
    <dgm:pt modelId="{66A30D85-DC36-4280-9642-689FBE8F393D}" type="pres">
      <dgm:prSet presAssocID="{77864833-DDA1-440A-8670-20A9D7549EB4}" presName="parentLin" presStyleCnt="0"/>
      <dgm:spPr/>
    </dgm:pt>
    <dgm:pt modelId="{8959B6F2-C382-4E20-B9FF-C4515B926FD3}" type="pres">
      <dgm:prSet presAssocID="{77864833-DDA1-440A-8670-20A9D7549EB4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19045C0E-5CAA-4F92-98ED-7D001849FC36}" type="pres">
      <dgm:prSet presAssocID="{77864833-DDA1-440A-8670-20A9D7549EB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3EA67-9039-4597-AC2B-A11C00F03C91}" type="pres">
      <dgm:prSet presAssocID="{77864833-DDA1-440A-8670-20A9D7549EB4}" presName="negativeSpace" presStyleCnt="0"/>
      <dgm:spPr/>
    </dgm:pt>
    <dgm:pt modelId="{6297040D-E191-4FD7-BF74-AF3C56D6E26A}" type="pres">
      <dgm:prSet presAssocID="{77864833-DDA1-440A-8670-20A9D7549EB4}" presName="childText" presStyleLbl="conFgAcc1" presStyleIdx="3" presStyleCnt="6">
        <dgm:presLayoutVars>
          <dgm:bulletEnabled val="1"/>
        </dgm:presLayoutVars>
      </dgm:prSet>
      <dgm:spPr/>
    </dgm:pt>
    <dgm:pt modelId="{FE09DAEC-A6A3-4DEE-AD51-8E7EBC5330E3}" type="pres">
      <dgm:prSet presAssocID="{F566C8BB-3852-4676-A15A-327C6E5F7E18}" presName="spaceBetweenRectangles" presStyleCnt="0"/>
      <dgm:spPr/>
    </dgm:pt>
    <dgm:pt modelId="{685D0056-5B81-486D-9027-C53D8CDD5DE4}" type="pres">
      <dgm:prSet presAssocID="{79BBD488-DDFC-4AF1-BD9B-4F986459D036}" presName="parentLin" presStyleCnt="0"/>
      <dgm:spPr/>
    </dgm:pt>
    <dgm:pt modelId="{B73EDAD4-0BDA-4AF1-9ADB-F0D91C81CF2B}" type="pres">
      <dgm:prSet presAssocID="{79BBD488-DDFC-4AF1-BD9B-4F986459D036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CDC45F4B-47CB-4E6E-A547-946A5A616647}" type="pres">
      <dgm:prSet presAssocID="{79BBD488-DDFC-4AF1-BD9B-4F986459D03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D83FD-FE00-45F2-BB81-E9DE19D3372D}" type="pres">
      <dgm:prSet presAssocID="{79BBD488-DDFC-4AF1-BD9B-4F986459D036}" presName="negativeSpace" presStyleCnt="0"/>
      <dgm:spPr/>
    </dgm:pt>
    <dgm:pt modelId="{1977F4C5-3D79-4A44-A42E-BC8076CF3981}" type="pres">
      <dgm:prSet presAssocID="{79BBD488-DDFC-4AF1-BD9B-4F986459D036}" presName="childText" presStyleLbl="conFgAcc1" presStyleIdx="4" presStyleCnt="6">
        <dgm:presLayoutVars>
          <dgm:bulletEnabled val="1"/>
        </dgm:presLayoutVars>
      </dgm:prSet>
      <dgm:spPr/>
    </dgm:pt>
    <dgm:pt modelId="{BF6DF694-81C3-4A81-8C11-05A0D32561E2}" type="pres">
      <dgm:prSet presAssocID="{8EB0BFAA-5F74-4856-AC95-67500C6B22C4}" presName="spaceBetweenRectangles" presStyleCnt="0"/>
      <dgm:spPr/>
    </dgm:pt>
    <dgm:pt modelId="{0A17E610-D4AC-49CF-A2C5-DC2A1E01C11C}" type="pres">
      <dgm:prSet presAssocID="{53FFEAC6-A683-460C-9189-3C6D0FA7B003}" presName="parentLin" presStyleCnt="0"/>
      <dgm:spPr/>
    </dgm:pt>
    <dgm:pt modelId="{134AB8F2-ADBC-49D9-9EF9-AB5BBCC435C1}" type="pres">
      <dgm:prSet presAssocID="{53FFEAC6-A683-460C-9189-3C6D0FA7B003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B9CE20CA-14BE-4985-B796-F6F9708D8623}" type="pres">
      <dgm:prSet presAssocID="{53FFEAC6-A683-460C-9189-3C6D0FA7B00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D0CF0-2D42-4BAD-873B-38800188CB5C}" type="pres">
      <dgm:prSet presAssocID="{53FFEAC6-A683-460C-9189-3C6D0FA7B003}" presName="negativeSpace" presStyleCnt="0"/>
      <dgm:spPr/>
    </dgm:pt>
    <dgm:pt modelId="{92EE800C-898F-40CE-921F-0E2D18D35CD6}" type="pres">
      <dgm:prSet presAssocID="{53FFEAC6-A683-460C-9189-3C6D0FA7B00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FABBB1F-82F7-4AA9-B9D3-F2ABA099D5CD}" type="presOf" srcId="{C9029E48-6F26-4948-AAC1-63C161397E45}" destId="{7496C5B6-6CC7-47BF-BB33-1BFFBA50F66B}" srcOrd="1" destOrd="0" presId="urn:microsoft.com/office/officeart/2005/8/layout/list1"/>
    <dgm:cxn modelId="{46A3FA29-5513-41EC-930F-702AFE9D0657}" type="presOf" srcId="{C81A5EA8-4BA6-4370-8BF6-34B5EF7FB888}" destId="{C273E88F-93A1-4170-B042-745C1C4DEDB2}" srcOrd="1" destOrd="0" presId="urn:microsoft.com/office/officeart/2005/8/layout/list1"/>
    <dgm:cxn modelId="{1FCA05EC-3BBF-420D-B678-23532B8592A3}" srcId="{89D4CA37-727B-44BC-8BFC-ED7420F71C7F}" destId="{53B5AB85-FF79-4A37-903F-9CDEA01CAE4A}" srcOrd="0" destOrd="0" parTransId="{25A572E9-38EE-49C0-B5F1-B1CB88262A38}" sibTransId="{F2C1EC8F-17AC-443A-A073-5CB6160EB35A}"/>
    <dgm:cxn modelId="{6BAFC3EC-6AEB-4590-A2E3-3EFC98A92EB0}" srcId="{89D4CA37-727B-44BC-8BFC-ED7420F71C7F}" destId="{C9029E48-6F26-4948-AAC1-63C161397E45}" srcOrd="2" destOrd="0" parTransId="{E4A16A1F-EE14-46AC-B653-433728A5ADCE}" sibTransId="{D99628CF-DCE2-40CE-8D9F-386D9D5836E9}"/>
    <dgm:cxn modelId="{8D51E4FE-A5BF-4968-B15B-CB621350EA3F}" type="presOf" srcId="{79BBD488-DDFC-4AF1-BD9B-4F986459D036}" destId="{B73EDAD4-0BDA-4AF1-9ADB-F0D91C81CF2B}" srcOrd="0" destOrd="0" presId="urn:microsoft.com/office/officeart/2005/8/layout/list1"/>
    <dgm:cxn modelId="{C8099C98-9F39-4EC0-8294-50291424BC09}" type="presOf" srcId="{C9029E48-6F26-4948-AAC1-63C161397E45}" destId="{2456131C-1E3C-43C3-A905-4ABFCED65143}" srcOrd="0" destOrd="0" presId="urn:microsoft.com/office/officeart/2005/8/layout/list1"/>
    <dgm:cxn modelId="{04A6DA4D-34C5-40F3-A97B-5E19205F32C8}" srcId="{89D4CA37-727B-44BC-8BFC-ED7420F71C7F}" destId="{C81A5EA8-4BA6-4370-8BF6-34B5EF7FB888}" srcOrd="1" destOrd="0" parTransId="{093D2023-11E2-4255-870C-AB5313000607}" sibTransId="{478A22EC-EB69-4820-BAD9-2FABBD1B6098}"/>
    <dgm:cxn modelId="{D2FBBB03-A525-4AAB-8323-9753307E88B7}" srcId="{89D4CA37-727B-44BC-8BFC-ED7420F71C7F}" destId="{77864833-DDA1-440A-8670-20A9D7549EB4}" srcOrd="3" destOrd="0" parTransId="{6609622C-9EAE-46A1-993D-B14C149A7843}" sibTransId="{F566C8BB-3852-4676-A15A-327C6E5F7E18}"/>
    <dgm:cxn modelId="{ABF7981B-1B33-48C2-B561-F5103DC48792}" type="presOf" srcId="{89D4CA37-727B-44BC-8BFC-ED7420F71C7F}" destId="{11A8F14B-8834-46AC-8669-27117BBD3863}" srcOrd="0" destOrd="0" presId="urn:microsoft.com/office/officeart/2005/8/layout/list1"/>
    <dgm:cxn modelId="{B92FAD35-E177-4ED3-BF98-0561D931BF8A}" type="presOf" srcId="{53FFEAC6-A683-460C-9189-3C6D0FA7B003}" destId="{B9CE20CA-14BE-4985-B796-F6F9708D8623}" srcOrd="1" destOrd="0" presId="urn:microsoft.com/office/officeart/2005/8/layout/list1"/>
    <dgm:cxn modelId="{AE31D906-391F-4972-9BC6-FD4C613C335B}" type="presOf" srcId="{53B5AB85-FF79-4A37-903F-9CDEA01CAE4A}" destId="{2F15899B-99E0-4A44-8612-C2082B9C2DD0}" srcOrd="0" destOrd="0" presId="urn:microsoft.com/office/officeart/2005/8/layout/list1"/>
    <dgm:cxn modelId="{E20DDE99-2232-4E95-98C8-3B8E75AB728B}" srcId="{89D4CA37-727B-44BC-8BFC-ED7420F71C7F}" destId="{79BBD488-DDFC-4AF1-BD9B-4F986459D036}" srcOrd="4" destOrd="0" parTransId="{74268329-1BE1-4C7E-9949-CAC35C33188B}" sibTransId="{8EB0BFAA-5F74-4856-AC95-67500C6B22C4}"/>
    <dgm:cxn modelId="{0B40E7E2-F0D3-4859-8786-214D75BB990C}" type="presOf" srcId="{C81A5EA8-4BA6-4370-8BF6-34B5EF7FB888}" destId="{B8432D28-D3EF-4F90-8CDD-8C5795C45F0D}" srcOrd="0" destOrd="0" presId="urn:microsoft.com/office/officeart/2005/8/layout/list1"/>
    <dgm:cxn modelId="{C73E967D-5877-489D-951C-10B70E20BE8D}" type="presOf" srcId="{53FFEAC6-A683-460C-9189-3C6D0FA7B003}" destId="{134AB8F2-ADBC-49D9-9EF9-AB5BBCC435C1}" srcOrd="0" destOrd="0" presId="urn:microsoft.com/office/officeart/2005/8/layout/list1"/>
    <dgm:cxn modelId="{F0FC6897-F377-4F3C-A6F1-4DC51F9962F6}" srcId="{89D4CA37-727B-44BC-8BFC-ED7420F71C7F}" destId="{53FFEAC6-A683-460C-9189-3C6D0FA7B003}" srcOrd="5" destOrd="0" parTransId="{40CBBBE6-6E1C-419E-A610-5EE4CD375FCC}" sibTransId="{05A9FB81-71CF-402E-B187-4BEFEC509B0E}"/>
    <dgm:cxn modelId="{77D70FAE-C897-4FFB-9E2C-743215643267}" type="presOf" srcId="{77864833-DDA1-440A-8670-20A9D7549EB4}" destId="{8959B6F2-C382-4E20-B9FF-C4515B926FD3}" srcOrd="0" destOrd="0" presId="urn:microsoft.com/office/officeart/2005/8/layout/list1"/>
    <dgm:cxn modelId="{759B765C-257E-48AC-86B3-0C0FB2C80957}" type="presOf" srcId="{53B5AB85-FF79-4A37-903F-9CDEA01CAE4A}" destId="{DCD5AA75-F5DC-4286-A22D-0E6E7718AF60}" srcOrd="1" destOrd="0" presId="urn:microsoft.com/office/officeart/2005/8/layout/list1"/>
    <dgm:cxn modelId="{45559D3F-20F7-437B-A789-A925E0399BD7}" type="presOf" srcId="{77864833-DDA1-440A-8670-20A9D7549EB4}" destId="{19045C0E-5CAA-4F92-98ED-7D001849FC36}" srcOrd="1" destOrd="0" presId="urn:microsoft.com/office/officeart/2005/8/layout/list1"/>
    <dgm:cxn modelId="{988ECFF3-7EF5-4B33-9B67-267A8CA6F688}" type="presOf" srcId="{79BBD488-DDFC-4AF1-BD9B-4F986459D036}" destId="{CDC45F4B-47CB-4E6E-A547-946A5A616647}" srcOrd="1" destOrd="0" presId="urn:microsoft.com/office/officeart/2005/8/layout/list1"/>
    <dgm:cxn modelId="{5B599E94-F233-477B-88C8-11BDA748466D}" type="presParOf" srcId="{11A8F14B-8834-46AC-8669-27117BBD3863}" destId="{3C85C687-A7F6-41B0-9173-3805C47093A2}" srcOrd="0" destOrd="0" presId="urn:microsoft.com/office/officeart/2005/8/layout/list1"/>
    <dgm:cxn modelId="{F89E7860-2E24-4A24-B079-9946167FC99E}" type="presParOf" srcId="{3C85C687-A7F6-41B0-9173-3805C47093A2}" destId="{2F15899B-99E0-4A44-8612-C2082B9C2DD0}" srcOrd="0" destOrd="0" presId="urn:microsoft.com/office/officeart/2005/8/layout/list1"/>
    <dgm:cxn modelId="{AE167748-59EF-414F-ACFB-33D812C698C8}" type="presParOf" srcId="{3C85C687-A7F6-41B0-9173-3805C47093A2}" destId="{DCD5AA75-F5DC-4286-A22D-0E6E7718AF60}" srcOrd="1" destOrd="0" presId="urn:microsoft.com/office/officeart/2005/8/layout/list1"/>
    <dgm:cxn modelId="{04EE329A-084C-4E16-846D-149EDE6542A4}" type="presParOf" srcId="{11A8F14B-8834-46AC-8669-27117BBD3863}" destId="{CA9F3581-9B4A-4AAF-9D0E-BC52947C3121}" srcOrd="1" destOrd="0" presId="urn:microsoft.com/office/officeart/2005/8/layout/list1"/>
    <dgm:cxn modelId="{5C7D94B0-2E6D-4781-AFFB-F7D3BFE56897}" type="presParOf" srcId="{11A8F14B-8834-46AC-8669-27117BBD3863}" destId="{0EA0C31B-DEC1-4685-88A9-1F7953F8479A}" srcOrd="2" destOrd="0" presId="urn:microsoft.com/office/officeart/2005/8/layout/list1"/>
    <dgm:cxn modelId="{840D1EC1-5779-4896-964E-B35B93B37591}" type="presParOf" srcId="{11A8F14B-8834-46AC-8669-27117BBD3863}" destId="{78E416D3-61A5-4C65-B335-268209FA4F4A}" srcOrd="3" destOrd="0" presId="urn:microsoft.com/office/officeart/2005/8/layout/list1"/>
    <dgm:cxn modelId="{9AB244E1-2921-490F-AE17-62E3FB02D8A9}" type="presParOf" srcId="{11A8F14B-8834-46AC-8669-27117BBD3863}" destId="{FE7961E9-6993-4365-A7FB-AA080FE84BF7}" srcOrd="4" destOrd="0" presId="urn:microsoft.com/office/officeart/2005/8/layout/list1"/>
    <dgm:cxn modelId="{8F18A023-C2D5-446E-A6B9-5DCC4CB7D9E6}" type="presParOf" srcId="{FE7961E9-6993-4365-A7FB-AA080FE84BF7}" destId="{B8432D28-D3EF-4F90-8CDD-8C5795C45F0D}" srcOrd="0" destOrd="0" presId="urn:microsoft.com/office/officeart/2005/8/layout/list1"/>
    <dgm:cxn modelId="{6A65769B-12FA-48D3-AB1A-51B8FB868319}" type="presParOf" srcId="{FE7961E9-6993-4365-A7FB-AA080FE84BF7}" destId="{C273E88F-93A1-4170-B042-745C1C4DEDB2}" srcOrd="1" destOrd="0" presId="urn:microsoft.com/office/officeart/2005/8/layout/list1"/>
    <dgm:cxn modelId="{20E6214A-3049-41F9-81AE-A673B61DC71D}" type="presParOf" srcId="{11A8F14B-8834-46AC-8669-27117BBD3863}" destId="{EBFFAEB8-F681-404E-AB59-F55C20B48D25}" srcOrd="5" destOrd="0" presId="urn:microsoft.com/office/officeart/2005/8/layout/list1"/>
    <dgm:cxn modelId="{24896982-6E6B-49FC-BC47-684F8664395C}" type="presParOf" srcId="{11A8F14B-8834-46AC-8669-27117BBD3863}" destId="{9E3FC58E-9908-4348-B0B7-BA2CFB80D6B1}" srcOrd="6" destOrd="0" presId="urn:microsoft.com/office/officeart/2005/8/layout/list1"/>
    <dgm:cxn modelId="{EF93CC13-2880-465B-8990-2E266DF00FF7}" type="presParOf" srcId="{11A8F14B-8834-46AC-8669-27117BBD3863}" destId="{1F92B6DB-9361-40F1-BB1F-E05F6DE6C973}" srcOrd="7" destOrd="0" presId="urn:microsoft.com/office/officeart/2005/8/layout/list1"/>
    <dgm:cxn modelId="{4008EB91-46EA-4152-A7BC-704D65A85569}" type="presParOf" srcId="{11A8F14B-8834-46AC-8669-27117BBD3863}" destId="{6213C879-677A-4C8D-A4C1-BE6795710864}" srcOrd="8" destOrd="0" presId="urn:microsoft.com/office/officeart/2005/8/layout/list1"/>
    <dgm:cxn modelId="{39242596-50E0-4EFC-8C9C-358EFBAC82D4}" type="presParOf" srcId="{6213C879-677A-4C8D-A4C1-BE6795710864}" destId="{2456131C-1E3C-43C3-A905-4ABFCED65143}" srcOrd="0" destOrd="0" presId="urn:microsoft.com/office/officeart/2005/8/layout/list1"/>
    <dgm:cxn modelId="{B7E35A92-0BC4-40D5-A345-6B2F86337502}" type="presParOf" srcId="{6213C879-677A-4C8D-A4C1-BE6795710864}" destId="{7496C5B6-6CC7-47BF-BB33-1BFFBA50F66B}" srcOrd="1" destOrd="0" presId="urn:microsoft.com/office/officeart/2005/8/layout/list1"/>
    <dgm:cxn modelId="{1D9ED620-3CE7-48A9-A2B4-FDB9C8EDE5C2}" type="presParOf" srcId="{11A8F14B-8834-46AC-8669-27117BBD3863}" destId="{80BFE2B8-2B24-4D1D-A164-54810CC3F19E}" srcOrd="9" destOrd="0" presId="urn:microsoft.com/office/officeart/2005/8/layout/list1"/>
    <dgm:cxn modelId="{2D521E42-3415-48BF-910B-CC16F1BD8750}" type="presParOf" srcId="{11A8F14B-8834-46AC-8669-27117BBD3863}" destId="{DB7A89F9-F532-499A-9970-077C075F0D70}" srcOrd="10" destOrd="0" presId="urn:microsoft.com/office/officeart/2005/8/layout/list1"/>
    <dgm:cxn modelId="{15B4FD8A-BCDE-49AA-94B0-85893116089B}" type="presParOf" srcId="{11A8F14B-8834-46AC-8669-27117BBD3863}" destId="{492A0151-B118-4281-8C78-B14F186B9AE7}" srcOrd="11" destOrd="0" presId="urn:microsoft.com/office/officeart/2005/8/layout/list1"/>
    <dgm:cxn modelId="{F16E8497-1FD3-4599-914E-7F747F5331A7}" type="presParOf" srcId="{11A8F14B-8834-46AC-8669-27117BBD3863}" destId="{66A30D85-DC36-4280-9642-689FBE8F393D}" srcOrd="12" destOrd="0" presId="urn:microsoft.com/office/officeart/2005/8/layout/list1"/>
    <dgm:cxn modelId="{7753A324-5073-47E6-A71D-CC805CD3F820}" type="presParOf" srcId="{66A30D85-DC36-4280-9642-689FBE8F393D}" destId="{8959B6F2-C382-4E20-B9FF-C4515B926FD3}" srcOrd="0" destOrd="0" presId="urn:microsoft.com/office/officeart/2005/8/layout/list1"/>
    <dgm:cxn modelId="{9FE72A28-8B01-4DCA-99F2-F6774E99BDBB}" type="presParOf" srcId="{66A30D85-DC36-4280-9642-689FBE8F393D}" destId="{19045C0E-5CAA-4F92-98ED-7D001849FC36}" srcOrd="1" destOrd="0" presId="urn:microsoft.com/office/officeart/2005/8/layout/list1"/>
    <dgm:cxn modelId="{97D57570-8CBE-4375-A779-477F13FD50B5}" type="presParOf" srcId="{11A8F14B-8834-46AC-8669-27117BBD3863}" destId="{0D83EA67-9039-4597-AC2B-A11C00F03C91}" srcOrd="13" destOrd="0" presId="urn:microsoft.com/office/officeart/2005/8/layout/list1"/>
    <dgm:cxn modelId="{74A76BDA-CBF0-4ABE-AFD6-E5E2E40E6B19}" type="presParOf" srcId="{11A8F14B-8834-46AC-8669-27117BBD3863}" destId="{6297040D-E191-4FD7-BF74-AF3C56D6E26A}" srcOrd="14" destOrd="0" presId="urn:microsoft.com/office/officeart/2005/8/layout/list1"/>
    <dgm:cxn modelId="{7B8F8809-F753-4D17-8D14-08A38757D6D2}" type="presParOf" srcId="{11A8F14B-8834-46AC-8669-27117BBD3863}" destId="{FE09DAEC-A6A3-4DEE-AD51-8E7EBC5330E3}" srcOrd="15" destOrd="0" presId="urn:microsoft.com/office/officeart/2005/8/layout/list1"/>
    <dgm:cxn modelId="{9523BE3F-89D3-42D4-B191-637B1D18DA24}" type="presParOf" srcId="{11A8F14B-8834-46AC-8669-27117BBD3863}" destId="{685D0056-5B81-486D-9027-C53D8CDD5DE4}" srcOrd="16" destOrd="0" presId="urn:microsoft.com/office/officeart/2005/8/layout/list1"/>
    <dgm:cxn modelId="{1D079719-CD14-4D1E-A7D8-4CEA4FCC8A2B}" type="presParOf" srcId="{685D0056-5B81-486D-9027-C53D8CDD5DE4}" destId="{B73EDAD4-0BDA-4AF1-9ADB-F0D91C81CF2B}" srcOrd="0" destOrd="0" presId="urn:microsoft.com/office/officeart/2005/8/layout/list1"/>
    <dgm:cxn modelId="{408C1735-E3F8-4249-A1CF-B5CB2D363081}" type="presParOf" srcId="{685D0056-5B81-486D-9027-C53D8CDD5DE4}" destId="{CDC45F4B-47CB-4E6E-A547-946A5A616647}" srcOrd="1" destOrd="0" presId="urn:microsoft.com/office/officeart/2005/8/layout/list1"/>
    <dgm:cxn modelId="{E3DF11E7-28EC-48C2-8E61-D57AC0997C5D}" type="presParOf" srcId="{11A8F14B-8834-46AC-8669-27117BBD3863}" destId="{BD2D83FD-FE00-45F2-BB81-E9DE19D3372D}" srcOrd="17" destOrd="0" presId="urn:microsoft.com/office/officeart/2005/8/layout/list1"/>
    <dgm:cxn modelId="{4D6575D1-05FF-4F8C-8CA6-7456F3A9F752}" type="presParOf" srcId="{11A8F14B-8834-46AC-8669-27117BBD3863}" destId="{1977F4C5-3D79-4A44-A42E-BC8076CF3981}" srcOrd="18" destOrd="0" presId="urn:microsoft.com/office/officeart/2005/8/layout/list1"/>
    <dgm:cxn modelId="{AECACA2C-6785-4301-8C17-364C49ECDF59}" type="presParOf" srcId="{11A8F14B-8834-46AC-8669-27117BBD3863}" destId="{BF6DF694-81C3-4A81-8C11-05A0D32561E2}" srcOrd="19" destOrd="0" presId="urn:microsoft.com/office/officeart/2005/8/layout/list1"/>
    <dgm:cxn modelId="{498B985C-A9F0-4CF8-8E5C-2D4A28F09842}" type="presParOf" srcId="{11A8F14B-8834-46AC-8669-27117BBD3863}" destId="{0A17E610-D4AC-49CF-A2C5-DC2A1E01C11C}" srcOrd="20" destOrd="0" presId="urn:microsoft.com/office/officeart/2005/8/layout/list1"/>
    <dgm:cxn modelId="{1212E0D7-4E49-4917-9247-5AFD111FA31E}" type="presParOf" srcId="{0A17E610-D4AC-49CF-A2C5-DC2A1E01C11C}" destId="{134AB8F2-ADBC-49D9-9EF9-AB5BBCC435C1}" srcOrd="0" destOrd="0" presId="urn:microsoft.com/office/officeart/2005/8/layout/list1"/>
    <dgm:cxn modelId="{8099FDE2-56A5-45D2-917D-F219385A9849}" type="presParOf" srcId="{0A17E610-D4AC-49CF-A2C5-DC2A1E01C11C}" destId="{B9CE20CA-14BE-4985-B796-F6F9708D8623}" srcOrd="1" destOrd="0" presId="urn:microsoft.com/office/officeart/2005/8/layout/list1"/>
    <dgm:cxn modelId="{D1A169CD-E2E9-43E9-9A63-B9120880B50E}" type="presParOf" srcId="{11A8F14B-8834-46AC-8669-27117BBD3863}" destId="{7A5D0CF0-2D42-4BAD-873B-38800188CB5C}" srcOrd="21" destOrd="0" presId="urn:microsoft.com/office/officeart/2005/8/layout/list1"/>
    <dgm:cxn modelId="{391DFE49-C2AA-44A5-B8CC-8F60229344B9}" type="presParOf" srcId="{11A8F14B-8834-46AC-8669-27117BBD3863}" destId="{92EE800C-898F-40CE-921F-0E2D18D35CD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0C31B-DEC1-4685-88A9-1F7953F8479A}">
      <dsp:nvSpPr>
        <dsp:cNvPr id="0" name=""/>
        <dsp:cNvSpPr/>
      </dsp:nvSpPr>
      <dsp:spPr>
        <a:xfrm>
          <a:off x="0" y="252699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5AA75-F5DC-4286-A22D-0E6E7718AF60}">
      <dsp:nvSpPr>
        <dsp:cNvPr id="0" name=""/>
        <dsp:cNvSpPr/>
      </dsp:nvSpPr>
      <dsp:spPr>
        <a:xfrm>
          <a:off x="304800" y="31299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What </a:t>
          </a:r>
          <a:r>
            <a:rPr lang="en-US" sz="1500" kern="1200" smtClean="0"/>
            <a:t>is Phishing</a:t>
          </a:r>
          <a:r>
            <a:rPr lang="en-US" sz="1500" kern="1200" dirty="0" smtClean="0"/>
            <a:t>?</a:t>
          </a:r>
          <a:endParaRPr lang="en-US" sz="1500" kern="1200" dirty="0"/>
        </a:p>
      </dsp:txBody>
      <dsp:txXfrm>
        <a:off x="326416" y="52915"/>
        <a:ext cx="4223968" cy="399568"/>
      </dsp:txXfrm>
    </dsp:sp>
    <dsp:sp modelId="{9E3FC58E-9908-4348-B0B7-BA2CFB80D6B1}">
      <dsp:nvSpPr>
        <dsp:cNvPr id="0" name=""/>
        <dsp:cNvSpPr/>
      </dsp:nvSpPr>
      <dsp:spPr>
        <a:xfrm>
          <a:off x="0" y="9331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3E88F-93A1-4170-B042-745C1C4DEDB2}">
      <dsp:nvSpPr>
        <dsp:cNvPr id="0" name=""/>
        <dsp:cNvSpPr/>
      </dsp:nvSpPr>
      <dsp:spPr>
        <a:xfrm>
          <a:off x="304800" y="711699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of Phishing Attacks</a:t>
          </a:r>
          <a:endParaRPr lang="en-US" sz="1500" kern="1200" dirty="0"/>
        </a:p>
      </dsp:txBody>
      <dsp:txXfrm>
        <a:off x="326416" y="733315"/>
        <a:ext cx="4223968" cy="399568"/>
      </dsp:txXfrm>
    </dsp:sp>
    <dsp:sp modelId="{DB7A89F9-F532-499A-9970-077C075F0D70}">
      <dsp:nvSpPr>
        <dsp:cNvPr id="0" name=""/>
        <dsp:cNvSpPr/>
      </dsp:nvSpPr>
      <dsp:spPr>
        <a:xfrm>
          <a:off x="0" y="16135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6C5B6-6CC7-47BF-BB33-1BFFBA50F66B}">
      <dsp:nvSpPr>
        <dsp:cNvPr id="0" name=""/>
        <dsp:cNvSpPr/>
      </dsp:nvSpPr>
      <dsp:spPr>
        <a:xfrm>
          <a:off x="304800" y="13921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Phishing Examples</a:t>
          </a:r>
          <a:endParaRPr lang="en-US" sz="1500" kern="1200" dirty="0"/>
        </a:p>
      </dsp:txBody>
      <dsp:txXfrm>
        <a:off x="326416" y="1413716"/>
        <a:ext cx="4223968" cy="399568"/>
      </dsp:txXfrm>
    </dsp:sp>
    <dsp:sp modelId="{6297040D-E191-4FD7-BF74-AF3C56D6E26A}">
      <dsp:nvSpPr>
        <dsp:cNvPr id="0" name=""/>
        <dsp:cNvSpPr/>
      </dsp:nvSpPr>
      <dsp:spPr>
        <a:xfrm>
          <a:off x="0" y="22939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45C0E-5CAA-4F92-98ED-7D001849FC36}">
      <dsp:nvSpPr>
        <dsp:cNvPr id="0" name=""/>
        <dsp:cNvSpPr/>
      </dsp:nvSpPr>
      <dsp:spPr>
        <a:xfrm>
          <a:off x="304800" y="20725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Phishing Test</a:t>
          </a:r>
          <a:endParaRPr lang="en-US" sz="1500" kern="1200" dirty="0"/>
        </a:p>
      </dsp:txBody>
      <dsp:txXfrm>
        <a:off x="326416" y="2094116"/>
        <a:ext cx="4223968" cy="399568"/>
      </dsp:txXfrm>
    </dsp:sp>
    <dsp:sp modelId="{1977F4C5-3D79-4A44-A42E-BC8076CF3981}">
      <dsp:nvSpPr>
        <dsp:cNvPr id="0" name=""/>
        <dsp:cNvSpPr/>
      </dsp:nvSpPr>
      <dsp:spPr>
        <a:xfrm>
          <a:off x="0" y="29743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45F4B-47CB-4E6E-A547-946A5A616647}">
      <dsp:nvSpPr>
        <dsp:cNvPr id="0" name=""/>
        <dsp:cNvSpPr/>
      </dsp:nvSpPr>
      <dsp:spPr>
        <a:xfrm>
          <a:off x="304800" y="27529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Protect Yourself from Phishing</a:t>
          </a:r>
          <a:endParaRPr lang="en-US" sz="1500" kern="1200" dirty="0"/>
        </a:p>
      </dsp:txBody>
      <dsp:txXfrm>
        <a:off x="326416" y="2774516"/>
        <a:ext cx="4223968" cy="399568"/>
      </dsp:txXfrm>
    </dsp:sp>
    <dsp:sp modelId="{92EE800C-898F-40CE-921F-0E2D18D35CD6}">
      <dsp:nvSpPr>
        <dsp:cNvPr id="0" name=""/>
        <dsp:cNvSpPr/>
      </dsp:nvSpPr>
      <dsp:spPr>
        <a:xfrm>
          <a:off x="0" y="36547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E20CA-14BE-4985-B796-F6F9708D8623}">
      <dsp:nvSpPr>
        <dsp:cNvPr id="0" name=""/>
        <dsp:cNvSpPr/>
      </dsp:nvSpPr>
      <dsp:spPr>
        <a:xfrm>
          <a:off x="304800" y="34333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Additional Resources</a:t>
          </a:r>
          <a:endParaRPr lang="en-US" sz="1500" kern="1200" dirty="0"/>
        </a:p>
      </dsp:txBody>
      <dsp:txXfrm>
        <a:off x="326416" y="3454916"/>
        <a:ext cx="422396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/>
          <a:stretch/>
        </p:blipFill>
        <p:spPr>
          <a:xfrm>
            <a:off x="-22931" y="-18661"/>
            <a:ext cx="12214931" cy="687666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22524"/>
            <a:ext cx="5233704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7014" y="467443"/>
            <a:ext cx="5223284" cy="53357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aseline="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chart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599" y="467443"/>
            <a:ext cx="5233704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55997" y="1522520"/>
            <a:ext cx="8026403" cy="4280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5887191"/>
            <a:ext cx="10972803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609599" y="1522523"/>
            <a:ext cx="2485295" cy="4280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0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0"/>
          <a:stretch/>
        </p:blipFill>
        <p:spPr>
          <a:xfrm>
            <a:off x="0" y="-9332"/>
            <a:ext cx="12192000" cy="68673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7857" y="1408509"/>
            <a:ext cx="2971800" cy="131171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04100" y="1712475"/>
            <a:ext cx="0" cy="9144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5887191"/>
            <a:ext cx="10972803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2524"/>
            <a:ext cx="10972802" cy="4280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800">
                <a:solidFill>
                  <a:schemeClr val="tx2"/>
                </a:solidFill>
              </a:defRPr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6959" y="436183"/>
            <a:ext cx="0" cy="717062"/>
          </a:xfrm>
          <a:prstGeom prst="line">
            <a:avLst/>
          </a:prstGeom>
          <a:ln w="22225">
            <a:solidFill>
              <a:srgbClr val="CEB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04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8000" y="1524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6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7"/>
          <a:stretch/>
        </p:blipFill>
        <p:spPr>
          <a:xfrm>
            <a:off x="-10420" y="-1"/>
            <a:ext cx="12202419" cy="685800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-20841" y="0"/>
            <a:ext cx="12212841" cy="68580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Westco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361" b="1765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928880"/>
            <a:ext cx="7620000" cy="131171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5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28880"/>
            <a:ext cx="2971800" cy="131171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24603"/>
            <a:ext cx="10972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32846"/>
            <a:ext cx="0" cy="914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39273"/>
          <a:stretch/>
        </p:blipFill>
        <p:spPr>
          <a:xfrm>
            <a:off x="0" y="-9331"/>
            <a:ext cx="12192000" cy="4572000"/>
          </a:xfrm>
          <a:prstGeom prst="rect">
            <a:avLst/>
          </a:prstGeom>
        </p:spPr>
      </p:pic>
      <p:sp>
        <p:nvSpPr>
          <p:cNvPr id="4" name="AutoShape 2" descr="https://restricted-identityguide.fsu.edu/resources/photography/DSC02324.jpg"/>
          <p:cNvSpPr>
            <a:spLocks noChangeAspect="1" noChangeArrowheads="1"/>
          </p:cNvSpPr>
          <p:nvPr userDrawn="1"/>
        </p:nvSpPr>
        <p:spPr bwMode="auto">
          <a:xfrm>
            <a:off x="155575" y="-4419600"/>
            <a:ext cx="13839825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restricted-identityguide.fsu.edu/resources/photography/DSC02324.jpg"/>
          <p:cNvSpPr>
            <a:spLocks noChangeAspect="1" noChangeArrowheads="1"/>
          </p:cNvSpPr>
          <p:nvPr userDrawn="1"/>
        </p:nvSpPr>
        <p:spPr bwMode="auto">
          <a:xfrm>
            <a:off x="307975" y="-4267200"/>
            <a:ext cx="13839825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8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7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609600" y="1522521"/>
            <a:ext cx="10972802" cy="428066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2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22524"/>
            <a:ext cx="5241520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804" y="1522524"/>
            <a:ext cx="5228493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8198341" y="1522524"/>
            <a:ext cx="3331959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331960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403971" y="1522521"/>
            <a:ext cx="3331959" cy="428066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2520"/>
            <a:ext cx="10972801" cy="428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77900" cy="7437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1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506959" y="436183"/>
            <a:ext cx="0" cy="717062"/>
          </a:xfrm>
          <a:prstGeom prst="line">
            <a:avLst/>
          </a:prstGeom>
          <a:ln w="22225">
            <a:solidFill>
              <a:srgbClr val="CEB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5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86" r:id="rId3"/>
    <p:sldLayoutId id="2147483674" r:id="rId4"/>
    <p:sldLayoutId id="2147483689" r:id="rId5"/>
    <p:sldLayoutId id="2147483681" r:id="rId6"/>
    <p:sldLayoutId id="2147483678" r:id="rId7"/>
    <p:sldLayoutId id="2147483679" r:id="rId8"/>
    <p:sldLayoutId id="2147483691" r:id="rId9"/>
    <p:sldLayoutId id="2147483690" r:id="rId10"/>
    <p:sldLayoutId id="2147483684" r:id="rId11"/>
    <p:sldLayoutId id="2147483694" r:id="rId12"/>
    <p:sldLayoutId id="2147483696" r:id="rId13"/>
    <p:sldLayoutId id="214748368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500" kern="1200" cap="all" baseline="0">
          <a:solidFill>
            <a:srgbClr val="782F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.fsu.edu/phish-bowl" TargetMode="External"/><Relationship Id="rId2" Type="http://schemas.openxmlformats.org/officeDocument/2006/relationships/hyperlink" Target="mailto:abuse@fsu.edu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abuse@fsu.edu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udwatchinternational.com/phishing-alerts" TargetMode="External"/><Relationship Id="rId7" Type="http://schemas.openxmlformats.org/officeDocument/2006/relationships/hyperlink" Target="http://www.fbi.gov/scams-safety/fraud" TargetMode="External"/><Relationship Id="rId2" Type="http://schemas.openxmlformats.org/officeDocument/2006/relationships/hyperlink" Target="http://www.antiphishing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sumer.ftc.gov/articles/0076-phone-scams" TargetMode="External"/><Relationship Id="rId5" Type="http://schemas.openxmlformats.org/officeDocument/2006/relationships/hyperlink" Target="http://www.onguardonline.gov/phishing" TargetMode="External"/><Relationship Id="rId4" Type="http://schemas.openxmlformats.org/officeDocument/2006/relationships/hyperlink" Target="http://phishme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pkraemer@fsu.edu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Don’t </a:t>
            </a:r>
            <a:r>
              <a:rPr lang="en-US" smtClean="0"/>
              <a:t>get phished!, </a:t>
            </a:r>
            <a:r>
              <a:rPr lang="en-US" dirty="0" smtClean="0"/>
              <a:t>recognize the bait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600" y="5410200"/>
            <a:ext cx="7112000" cy="457200"/>
          </a:xfrm>
        </p:spPr>
        <p:txBody>
          <a:bodyPr/>
          <a:lstStyle/>
          <a:p>
            <a:r>
              <a:rPr lang="en-US" dirty="0" smtClean="0"/>
              <a:t>Phil Kraemer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8198341" y="1964267"/>
            <a:ext cx="3384061" cy="3838918"/>
          </a:xfrm>
        </p:spPr>
        <p:txBody>
          <a:bodyPr>
            <a:noAutofit/>
          </a:bodyPr>
          <a:lstStyle/>
          <a:p>
            <a:r>
              <a:rPr lang="en-US" sz="2200" dirty="0" smtClean="0"/>
              <a:t>Tip</a:t>
            </a:r>
          </a:p>
          <a:p>
            <a:pPr lvl="1"/>
            <a:r>
              <a:rPr lang="en-US" dirty="0" smtClean="0"/>
              <a:t>Hover over or long tap a link to display the true URL and see if it’s linking to a reputable website</a:t>
            </a:r>
          </a:p>
          <a:p>
            <a:pPr lvl="1"/>
            <a:r>
              <a:rPr lang="en-US" dirty="0" smtClean="0"/>
              <a:t>Email </a:t>
            </a:r>
            <a:r>
              <a:rPr lang="en-US" dirty="0"/>
              <a:t>clients or web browsers </a:t>
            </a:r>
            <a:r>
              <a:rPr lang="en-US" dirty="0" smtClean="0"/>
              <a:t>show </a:t>
            </a:r>
            <a:r>
              <a:rPr lang="en-US" dirty="0"/>
              <a:t>previews of </a:t>
            </a:r>
            <a:r>
              <a:rPr lang="en-US" dirty="0" smtClean="0"/>
              <a:t>links </a:t>
            </a:r>
            <a:r>
              <a:rPr lang="en-US" dirty="0"/>
              <a:t>in the bottom left of the </a:t>
            </a:r>
            <a:r>
              <a:rPr lang="en-US" dirty="0" smtClean="0"/>
              <a:t>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572934" cy="4280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Link Manipulation</a:t>
            </a:r>
            <a:endParaRPr lang="en-US" b="1" dirty="0"/>
          </a:p>
          <a:p>
            <a:pPr marL="0" indent="0">
              <a:buNone/>
            </a:pPr>
            <a:r>
              <a:rPr lang="en-US" sz="2200" dirty="0" smtClean="0"/>
              <a:t>/</a:t>
            </a:r>
            <a:r>
              <a:rPr lang="en-US" sz="2400" dirty="0" err="1" smtClean="0"/>
              <a:t>liNGk</a:t>
            </a:r>
            <a:r>
              <a:rPr lang="en-US" sz="2400" dirty="0"/>
              <a:t> </a:t>
            </a:r>
            <a:r>
              <a:rPr lang="en-US" sz="2400" dirty="0" err="1"/>
              <a:t>məˌnipyəˈlāSHən</a:t>
            </a:r>
            <a:r>
              <a:rPr lang="en-US" sz="2400" dirty="0" smtClean="0"/>
              <a:t>/</a:t>
            </a:r>
            <a:r>
              <a:rPr lang="en-US" sz="2200" dirty="0" smtClean="0"/>
              <a:t> </a:t>
            </a:r>
            <a:r>
              <a:rPr lang="en-US" sz="2200" i="1" dirty="0" smtClean="0"/>
              <a:t>n</a:t>
            </a:r>
            <a:r>
              <a:rPr lang="en-US" sz="2200" i="1" dirty="0"/>
              <a:t>. </a:t>
            </a:r>
            <a:r>
              <a:rPr lang="en-US" sz="2200" dirty="0" smtClean="0"/>
              <a:t>phishing strategy in which a spoofed email link appears to belong to a legitimate organization or person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>
          <a:xfrm>
            <a:off x="4446306" y="1964266"/>
            <a:ext cx="3588562" cy="455506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Watch for:</a:t>
            </a:r>
          </a:p>
          <a:p>
            <a:pPr lvl="1"/>
            <a:r>
              <a:rPr lang="en-US" dirty="0" smtClean="0"/>
              <a:t>Misspelled URLs</a:t>
            </a:r>
          </a:p>
          <a:p>
            <a:pPr lvl="1"/>
            <a:r>
              <a:rPr lang="en-US" dirty="0" smtClean="0"/>
              <a:t>Subdomains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Phishing examples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9782" cy="4590854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Examples of real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Examples – Social Engineering</a:t>
            </a:r>
            <a:endParaRPr lang="en-US" dirty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609599" y="1522523"/>
            <a:ext cx="3904527" cy="4716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Cybercriminals scan social media profiles for your interests, then send you a targeted message trying to get you to click a link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Upon clicking the link, you would be prompted to sign in to a fake sign in page that would steal your username and password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Then the cybercriminal takes over your profile and sends another phishing attack to your friends and contacts</a:t>
            </a:r>
          </a:p>
        </p:txBody>
      </p:sp>
      <p:pic>
        <p:nvPicPr>
          <p:cNvPr id="9" name="Picture 3" descr="C:\Users\cvantine\Desktop\Phishing Proj\socialenge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26" y="1522524"/>
            <a:ext cx="4246917" cy="2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vantine\Desktop\Phishing Proj\socialeng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295" y="2627308"/>
            <a:ext cx="3672075" cy="341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6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Examples – Spear Phishing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8005" b="28231"/>
          <a:stretch/>
        </p:blipFill>
        <p:spPr>
          <a:xfrm>
            <a:off x="5754081" y="1522523"/>
            <a:ext cx="5438071" cy="375440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957972" y="2413663"/>
            <a:ext cx="1909253" cy="95438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609599" y="1522523"/>
            <a:ext cx="4648201" cy="4280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Watch out for these tricks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 smtClean="0"/>
              <a:t>Sent from someone you don’t know or from whom you weren’t expending an email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/>
              <a:t>Subjects are in all caps or have lots of !!!!! to make you think the message is important and urgent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 smtClean="0"/>
              <a:t>When </a:t>
            </a:r>
            <a:r>
              <a:rPr lang="en-US" sz="2600" dirty="0" smtClean="0"/>
              <a:t>you hover over the link, you see it is taking you to an unknown site</a:t>
            </a:r>
          </a:p>
          <a:p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57972" y="2960645"/>
            <a:ext cx="1897623" cy="90945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57972" y="4560878"/>
            <a:ext cx="948811" cy="27480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048250" y="5101203"/>
            <a:ext cx="3571875" cy="36073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3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4731" y="1351128"/>
            <a:ext cx="7377671" cy="4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Examples – Clone Phishing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18062" y="1464695"/>
            <a:ext cx="972302" cy="161280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98070" y="4113540"/>
            <a:ext cx="4983980" cy="95755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798070" y="3725888"/>
            <a:ext cx="659630" cy="52111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/>
          <p:cNvSpPr txBox="1">
            <a:spLocks/>
          </p:cNvSpPr>
          <p:nvPr/>
        </p:nvSpPr>
        <p:spPr>
          <a:xfrm>
            <a:off x="609600" y="1522523"/>
            <a:ext cx="3495676" cy="4704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These emails are harder to spot because they look like legitimate emails you would normally receive.</a:t>
            </a:r>
          </a:p>
          <a:p>
            <a:endParaRPr lang="en-US" sz="2600" dirty="0" smtClean="0"/>
          </a:p>
          <a:p>
            <a:r>
              <a:rPr lang="en-US" sz="2600" dirty="0" smtClean="0"/>
              <a:t>Watch out for these tricks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 smtClean="0"/>
              <a:t>Sent from a generic address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 smtClean="0"/>
              <a:t>Regarding a product you did not purchase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600" dirty="0" smtClean="0"/>
              <a:t>When you hover over the link, you see it is taking you to an unknown or unexpected 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8402" y="1296537"/>
            <a:ext cx="7494000" cy="43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Examples – Clone Phishing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72060" y="2443673"/>
            <a:ext cx="1075175" cy="76310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21260" y="4386380"/>
            <a:ext cx="925975" cy="149313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08071" y="2443673"/>
            <a:ext cx="3616311" cy="139912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/>
          <p:cNvSpPr txBox="1">
            <a:spLocks/>
          </p:cNvSpPr>
          <p:nvPr/>
        </p:nvSpPr>
        <p:spPr>
          <a:xfrm>
            <a:off x="609600" y="1522523"/>
            <a:ext cx="3495676" cy="4739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Again, the email looks like an official company message.</a:t>
            </a:r>
          </a:p>
          <a:p>
            <a:endParaRPr lang="en-US" sz="2400" dirty="0" smtClean="0"/>
          </a:p>
          <a:p>
            <a:r>
              <a:rPr lang="en-US" sz="2400" dirty="0" smtClean="0"/>
              <a:t>Watch out for these tricks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Do you recognize the sender?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Did you purchase this product?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Does the link or email point to a reputable site or person? (Example: If this was an official email from PayPal, it would end in “@paypal.com”)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vantine\Desktop\Phishing Proj\link manip4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80" y="1522523"/>
            <a:ext cx="7360518" cy="36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Examples – Link Manipulation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89062" y="1688432"/>
            <a:ext cx="974518" cy="37680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61772" y="3583934"/>
            <a:ext cx="3692324" cy="15028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89062" y="2065237"/>
            <a:ext cx="974518" cy="80881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/>
          <p:cNvSpPr txBox="1">
            <a:spLocks/>
          </p:cNvSpPr>
          <p:nvPr/>
        </p:nvSpPr>
        <p:spPr>
          <a:xfrm>
            <a:off x="609600" y="1522523"/>
            <a:ext cx="3495676" cy="4280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Warning signs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Not an official Verizon email address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“To” field missing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Link is pointing to a strange and unfamiliar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Phishing test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Can you spot the tell-tale signs of a phishing email?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Can you spot the tell-tale signs of a phishing email</a:t>
            </a:r>
            <a:r>
              <a:rPr lang="en-US" sz="2200" dirty="0"/>
              <a:t>?</a:t>
            </a:r>
            <a:endParaRPr lang="en-US" sz="2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Test</a:t>
            </a:r>
            <a:endParaRPr lang="en-US" dirty="0"/>
          </a:p>
        </p:txBody>
      </p:sp>
      <p:pic>
        <p:nvPicPr>
          <p:cNvPr id="5" name="Picture 3" descr="C:\Users\cvantine\Desktop\Phishing Proj\linkmanip3 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18" y="1513539"/>
            <a:ext cx="8005853" cy="40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09598" y="3098611"/>
            <a:ext cx="2485295" cy="30359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Email is not a valid fsu.edu address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The “To” and “Cc” fields are missing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Link is pointing to an odd, non-FSU site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93346" y="1683589"/>
            <a:ext cx="2211607" cy="147608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35242" y="3778216"/>
            <a:ext cx="1008960" cy="130530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21950" y="2523828"/>
            <a:ext cx="1249549" cy="164207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40" y="3632257"/>
            <a:ext cx="2314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 yourself from phishing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60806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Tips to protect yourself from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19052292"/>
              </p:ext>
            </p:extLst>
          </p:nvPr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2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1522524"/>
            <a:ext cx="11127129" cy="4280661"/>
          </a:xfrm>
        </p:spPr>
        <p:txBody>
          <a:bodyPr>
            <a:normAutofit fontScale="92500" lnSpcReduction="10000"/>
          </a:bodyPr>
          <a:lstStyle/>
          <a:p>
            <a:r>
              <a:rPr lang="en-US" sz="9300" dirty="0" smtClean="0">
                <a:solidFill>
                  <a:schemeClr val="bg2"/>
                </a:solidFill>
              </a:rPr>
              <a:t>FSU will</a:t>
            </a:r>
          </a:p>
          <a:p>
            <a:r>
              <a:rPr lang="en-US" sz="12900" dirty="0" smtClean="0"/>
              <a:t>NEVER</a:t>
            </a:r>
            <a:endParaRPr lang="en-US" sz="12900" dirty="0"/>
          </a:p>
          <a:p>
            <a:r>
              <a:rPr lang="en-US" sz="5800" dirty="0" smtClean="0">
                <a:solidFill>
                  <a:schemeClr val="bg2"/>
                </a:solidFill>
              </a:rPr>
              <a:t>ask for your password over email</a:t>
            </a:r>
            <a:endParaRPr lang="en-US" sz="5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</p:spPr>
        <p:txBody>
          <a:bodyPr/>
          <a:lstStyle/>
          <a:p>
            <a:r>
              <a:rPr lang="en-US" dirty="0"/>
              <a:t>Tips to protect </a:t>
            </a:r>
            <a:r>
              <a:rPr lang="en-US" dirty="0" smtClean="0"/>
              <a:t>yourself </a:t>
            </a:r>
            <a:r>
              <a:rPr lang="en-US" dirty="0"/>
              <a:t>from phishing</a:t>
            </a:r>
          </a:p>
        </p:txBody>
      </p:sp>
    </p:spTree>
    <p:extLst>
      <p:ext uri="{BB962C8B-B14F-4D97-AF65-F5344CB8AC3E}">
        <p14:creationId xmlns:p14="http://schemas.microsoft.com/office/powerpoint/2010/main" val="351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Be </a:t>
            </a:r>
            <a:r>
              <a:rPr lang="en-US" sz="2200" dirty="0"/>
              <a:t>wary of </a:t>
            </a:r>
            <a:r>
              <a:rPr lang="en-US" sz="2200" dirty="0" smtClean="0"/>
              <a:t>emails </a:t>
            </a:r>
            <a:r>
              <a:rPr lang="en-US" sz="2200" dirty="0"/>
              <a:t>asking for </a:t>
            </a:r>
            <a:r>
              <a:rPr lang="en-US" sz="2200" dirty="0" smtClean="0"/>
              <a:t>passwords</a:t>
            </a:r>
          </a:p>
          <a:p>
            <a:r>
              <a:rPr lang="en-US" sz="2200" dirty="0" smtClean="0"/>
              <a:t>Never </a:t>
            </a:r>
            <a:r>
              <a:rPr lang="en-US" sz="2200" dirty="0"/>
              <a:t>send passwords, bank account </a:t>
            </a:r>
            <a:r>
              <a:rPr lang="en-US" sz="2200" dirty="0" smtClean="0"/>
              <a:t>numbers </a:t>
            </a:r>
            <a:r>
              <a:rPr lang="en-US" sz="2200" dirty="0"/>
              <a:t>or other private information in an </a:t>
            </a:r>
            <a:r>
              <a:rPr lang="en-US" sz="2200" dirty="0" smtClean="0"/>
              <a:t>email</a:t>
            </a:r>
          </a:p>
          <a:p>
            <a:r>
              <a:rPr lang="en-US" sz="2200" dirty="0" smtClean="0"/>
              <a:t>Be </a:t>
            </a:r>
            <a:r>
              <a:rPr lang="en-US" sz="2200" dirty="0"/>
              <a:t>cautious about opening attachments and downloading files from emails, regardless of who sent </a:t>
            </a:r>
            <a:r>
              <a:rPr lang="en-US" sz="2200" dirty="0" smtClean="0"/>
              <a:t>them</a:t>
            </a:r>
          </a:p>
          <a:p>
            <a:r>
              <a:rPr lang="en-US" sz="2200" dirty="0" smtClean="0"/>
              <a:t>If </a:t>
            </a:r>
            <a:r>
              <a:rPr lang="en-US" sz="2200" dirty="0"/>
              <a:t>you are not expecting an </a:t>
            </a:r>
            <a:r>
              <a:rPr lang="en-US" sz="2200" dirty="0" smtClean="0"/>
              <a:t>attachment </a:t>
            </a:r>
            <a:r>
              <a:rPr lang="en-US" sz="2200" dirty="0"/>
              <a:t>from </a:t>
            </a:r>
            <a:r>
              <a:rPr lang="en-US" sz="2200" dirty="0" smtClean="0"/>
              <a:t>someone, </a:t>
            </a:r>
            <a:r>
              <a:rPr lang="en-US" sz="2200" dirty="0"/>
              <a:t>call and ask them if they </a:t>
            </a:r>
            <a:r>
              <a:rPr lang="en-US" sz="2200" dirty="0" smtClean="0"/>
              <a:t>sent </a:t>
            </a:r>
            <a:r>
              <a:rPr lang="en-US" sz="2200" dirty="0"/>
              <a:t>the </a:t>
            </a:r>
            <a:r>
              <a:rPr lang="en-US" sz="2200" dirty="0" smtClean="0"/>
              <a:t>email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Never </a:t>
            </a:r>
            <a:r>
              <a:rPr lang="en-US" sz="2200" dirty="0"/>
              <a:t>enter private or personal information into a popup </a:t>
            </a:r>
            <a:r>
              <a:rPr lang="en-US" sz="2200" dirty="0" smtClean="0"/>
              <a:t>window</a:t>
            </a:r>
          </a:p>
          <a:p>
            <a:r>
              <a:rPr lang="en-US" sz="2200" dirty="0" smtClean="0"/>
              <a:t>Hover over or long tap links in emails to display the true URL and see if it is linking to a reputable website</a:t>
            </a:r>
          </a:p>
          <a:p>
            <a:r>
              <a:rPr lang="en-US" sz="2200" dirty="0" smtClean="0"/>
              <a:t>Look </a:t>
            </a:r>
            <a:r>
              <a:rPr lang="en-US" sz="2200" dirty="0"/>
              <a:t>for </a:t>
            </a:r>
            <a:r>
              <a:rPr lang="en-US" sz="2200" dirty="0" smtClean="0"/>
              <a:t>https:// </a:t>
            </a:r>
            <a:r>
              <a:rPr lang="en-US" sz="2200" dirty="0"/>
              <a:t>and a lock icon in the </a:t>
            </a:r>
            <a:r>
              <a:rPr lang="en-US" sz="2200" dirty="0" smtClean="0"/>
              <a:t>website address </a:t>
            </a:r>
            <a:r>
              <a:rPr lang="en-US" sz="2200" dirty="0"/>
              <a:t>bar before entering any private information on a </a:t>
            </a:r>
            <a:r>
              <a:rPr lang="en-US" sz="2200" dirty="0" smtClean="0"/>
              <a:t>website</a:t>
            </a:r>
          </a:p>
          <a:p>
            <a:r>
              <a:rPr lang="en-US" sz="2200" dirty="0" smtClean="0"/>
              <a:t>Watch for spelling </a:t>
            </a:r>
            <a:r>
              <a:rPr lang="en-US" sz="2200" dirty="0"/>
              <a:t>and </a:t>
            </a:r>
            <a:r>
              <a:rPr lang="en-US" sz="2200" dirty="0" smtClean="0"/>
              <a:t>grammar mistakes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to protect yourself from phishing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Don’t </a:t>
            </a:r>
            <a:r>
              <a:rPr lang="en-US" sz="2200" dirty="0"/>
              <a:t>buy from </a:t>
            </a:r>
            <a:r>
              <a:rPr lang="en-US" sz="2200" dirty="0" smtClean="0"/>
              <a:t>unfamiliar companies</a:t>
            </a:r>
          </a:p>
          <a:p>
            <a:r>
              <a:rPr lang="en-US" sz="2200" dirty="0" smtClean="0"/>
              <a:t>Check </a:t>
            </a:r>
            <a:r>
              <a:rPr lang="en-US" sz="2200" dirty="0"/>
              <a:t>out </a:t>
            </a:r>
            <a:r>
              <a:rPr lang="en-US" sz="2200" dirty="0" smtClean="0"/>
              <a:t>companies </a:t>
            </a:r>
            <a:r>
              <a:rPr lang="en-US" sz="2200" dirty="0"/>
              <a:t>with </a:t>
            </a:r>
            <a:r>
              <a:rPr lang="en-US" sz="2200" dirty="0" smtClean="0"/>
              <a:t>the Better </a:t>
            </a:r>
            <a:r>
              <a:rPr lang="en-US" sz="2200" dirty="0"/>
              <a:t>Business Bureau, </a:t>
            </a:r>
            <a:r>
              <a:rPr lang="en-US" sz="2200" dirty="0" smtClean="0"/>
              <a:t>National </a:t>
            </a:r>
            <a:r>
              <a:rPr lang="en-US" sz="2200" dirty="0"/>
              <a:t>Fraud Information </a:t>
            </a:r>
            <a:r>
              <a:rPr lang="en-US" sz="2200" dirty="0" smtClean="0"/>
              <a:t>Center </a:t>
            </a:r>
            <a:r>
              <a:rPr lang="en-US" sz="2200" dirty="0"/>
              <a:t>or other watchdog </a:t>
            </a:r>
            <a:r>
              <a:rPr lang="en-US" sz="2200" dirty="0" smtClean="0"/>
              <a:t>groups</a:t>
            </a:r>
            <a:endParaRPr lang="en-US" sz="2200" dirty="0"/>
          </a:p>
          <a:p>
            <a:r>
              <a:rPr lang="en-US" sz="2200" dirty="0" smtClean="0"/>
              <a:t>Verify </a:t>
            </a:r>
            <a:r>
              <a:rPr lang="en-US" sz="2200" dirty="0"/>
              <a:t>a salesperson’s name, business identity, </a:t>
            </a:r>
            <a:r>
              <a:rPr lang="en-US" sz="2200" dirty="0" smtClean="0"/>
              <a:t>phone </a:t>
            </a:r>
            <a:r>
              <a:rPr lang="en-US" sz="2200" dirty="0"/>
              <a:t>number, street address, mailing </a:t>
            </a:r>
            <a:r>
              <a:rPr lang="en-US" sz="2200" dirty="0" smtClean="0"/>
              <a:t>address </a:t>
            </a:r>
            <a:r>
              <a:rPr lang="en-US" sz="2200" dirty="0"/>
              <a:t>and business license number before you transact </a:t>
            </a:r>
            <a:r>
              <a:rPr lang="en-US" sz="2200" dirty="0" smtClean="0"/>
              <a:t>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Don’t </a:t>
            </a:r>
            <a:r>
              <a:rPr lang="en-US" sz="2200" dirty="0"/>
              <a:t>pay for a “free prize.” If a caller tells you the payment is for taxes, he </a:t>
            </a:r>
            <a:r>
              <a:rPr lang="en-US" sz="2200" dirty="0" smtClean="0"/>
              <a:t>is </a:t>
            </a:r>
            <a:r>
              <a:rPr lang="en-US" sz="2200" dirty="0"/>
              <a:t>violating federal </a:t>
            </a:r>
            <a:r>
              <a:rPr lang="en-US" sz="2200" dirty="0" smtClean="0"/>
              <a:t>law.</a:t>
            </a:r>
          </a:p>
          <a:p>
            <a:r>
              <a:rPr lang="en-US" sz="2200" dirty="0" smtClean="0"/>
              <a:t>Never give </a:t>
            </a:r>
            <a:r>
              <a:rPr lang="en-US" sz="2200" dirty="0"/>
              <a:t>out personal information such as credit card numbers and expiration dates, bank account numbers, dates of </a:t>
            </a:r>
            <a:r>
              <a:rPr lang="en-US" sz="2200" dirty="0" smtClean="0"/>
              <a:t>birth </a:t>
            </a:r>
            <a:r>
              <a:rPr lang="en-US" sz="2200" dirty="0"/>
              <a:t>or </a:t>
            </a:r>
            <a:r>
              <a:rPr lang="en-US" sz="2200" dirty="0" smtClean="0"/>
              <a:t>SSNs </a:t>
            </a:r>
            <a:r>
              <a:rPr lang="en-US" sz="2200" dirty="0"/>
              <a:t>to unfamiliar </a:t>
            </a:r>
            <a:r>
              <a:rPr lang="en-US" sz="2200" dirty="0" smtClean="0"/>
              <a:t>companies</a:t>
            </a:r>
          </a:p>
          <a:p>
            <a:r>
              <a:rPr lang="en-US" sz="2200" dirty="0" smtClean="0"/>
              <a:t>If </a:t>
            </a:r>
            <a:r>
              <a:rPr lang="en-US" sz="2200" dirty="0"/>
              <a:t>you have been victimized once, be wary of </a:t>
            </a:r>
            <a:r>
              <a:rPr lang="en-US" sz="2200" dirty="0" smtClean="0"/>
              <a:t>calls </a:t>
            </a:r>
            <a:r>
              <a:rPr lang="en-US" sz="2200" dirty="0"/>
              <a:t>offering to help you recover your losses for a fee paid in </a:t>
            </a:r>
            <a:r>
              <a:rPr lang="en-US" sz="2200" dirty="0" smtClean="0"/>
              <a:t>advance</a:t>
            </a:r>
            <a:endParaRPr lang="en-US" sz="2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to protect yourself from vishing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Have I been </a:t>
            </a:r>
            <a:r>
              <a:rPr lang="en-US" dirty="0" err="1" smtClean="0"/>
              <a:t>pwned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1905000"/>
            <a:ext cx="10178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smtClean="0"/>
              <a:t>Has my email address been compromised?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hlinkClick r:id="rId2"/>
              </a:rPr>
              <a:t>https</a:t>
            </a:r>
            <a:r>
              <a:rPr lang="en-US" sz="2200" dirty="0" smtClean="0">
                <a:hlinkClick r:id="rId2"/>
              </a:rPr>
              <a:t>://haveibeenpwned.com</a:t>
            </a:r>
            <a:endParaRPr lang="en-US" sz="22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2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Email</a:t>
            </a:r>
          </a:p>
          <a:p>
            <a:r>
              <a:rPr lang="en-US" sz="2200" dirty="0" smtClean="0"/>
              <a:t>DO NOT click any links or open any attachments in the email</a:t>
            </a:r>
          </a:p>
          <a:p>
            <a:r>
              <a:rPr lang="en-US" sz="2200" dirty="0" smtClean="0"/>
              <a:t>Forward the email to </a:t>
            </a:r>
            <a:r>
              <a:rPr lang="en-US" sz="2200" dirty="0" smtClean="0">
                <a:hlinkClick r:id="rId2"/>
              </a:rPr>
              <a:t>abuse@fsu.edu</a:t>
            </a:r>
            <a:endParaRPr lang="en-US" sz="2200" dirty="0" smtClean="0"/>
          </a:p>
          <a:p>
            <a:r>
              <a:rPr lang="en-US" sz="2200" dirty="0" smtClean="0"/>
              <a:t>Check the phish bowl at </a:t>
            </a:r>
            <a:r>
              <a:rPr lang="en-US" sz="2200" dirty="0" smtClean="0">
                <a:hlinkClick r:id="rId3"/>
              </a:rPr>
              <a:t>security.fsu.edu/phish-bowl</a:t>
            </a: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Phone call</a:t>
            </a:r>
          </a:p>
          <a:p>
            <a:r>
              <a:rPr lang="en-US" sz="2200" dirty="0" smtClean="0"/>
              <a:t>Look up the phone number on Google or the following sites to see if the call is a scam</a:t>
            </a:r>
          </a:p>
          <a:p>
            <a:pPr lvl="1"/>
            <a:r>
              <a:rPr lang="en-US" dirty="0" smtClean="0"/>
              <a:t>800notes.com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allercenter.com</a:t>
            </a:r>
          </a:p>
          <a:p>
            <a:pPr lvl="1"/>
            <a:r>
              <a:rPr lang="en-US" dirty="0" smtClean="0"/>
              <a:t>callercomplaints.com</a:t>
            </a:r>
          </a:p>
          <a:p>
            <a:r>
              <a:rPr lang="en-US" sz="2200" dirty="0" smtClean="0"/>
              <a:t>Report any caller who is rude, abusive or questionable</a:t>
            </a:r>
            <a:endParaRPr lang="en-US" sz="2200" dirty="0"/>
          </a:p>
          <a:p>
            <a:pPr lvl="1"/>
            <a:r>
              <a:rPr lang="en-US" dirty="0" smtClean="0"/>
              <a:t>877-FTC-HELP</a:t>
            </a:r>
          </a:p>
          <a:p>
            <a:pPr lvl="1"/>
            <a:r>
              <a:rPr lang="en-US" dirty="0" smtClean="0"/>
              <a:t>ftc.gov/complaint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67443"/>
            <a:ext cx="11582400" cy="609600"/>
          </a:xfrm>
        </p:spPr>
        <p:txBody>
          <a:bodyPr/>
          <a:lstStyle/>
          <a:p>
            <a:r>
              <a:rPr lang="en-US" dirty="0" smtClean="0"/>
              <a:t>What to do when you’ve been phished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8" y="1522524"/>
            <a:ext cx="11212287" cy="4280661"/>
          </a:xfrm>
        </p:spPr>
        <p:txBody>
          <a:bodyPr>
            <a:noAutofit/>
          </a:bodyPr>
          <a:lstStyle/>
          <a:p>
            <a:r>
              <a:rPr lang="en-US" sz="2200" dirty="0" smtClean="0"/>
              <a:t>Multi-step verification </a:t>
            </a:r>
          </a:p>
          <a:p>
            <a:endParaRPr lang="en-US" sz="2200" dirty="0"/>
          </a:p>
          <a:p>
            <a:r>
              <a:rPr lang="en-US" sz="2200" dirty="0" smtClean="0"/>
              <a:t>Phish bowl</a:t>
            </a:r>
          </a:p>
          <a:p>
            <a:endParaRPr lang="en-US" sz="2200" dirty="0"/>
          </a:p>
          <a:p>
            <a:r>
              <a:rPr lang="en-US" sz="2200" dirty="0" smtClean="0">
                <a:hlinkClick r:id="rId2"/>
              </a:rPr>
              <a:t>abuse@fsu.edu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Twitter - @</a:t>
            </a:r>
            <a:r>
              <a:rPr lang="en-US" sz="2200" dirty="0" err="1" smtClean="0"/>
              <a:t>fsu_cybersec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Training and outreach – call us to come to your organization</a:t>
            </a:r>
          </a:p>
          <a:p>
            <a:endParaRPr lang="en-US" sz="2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FSU protecting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Additional resources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More phishing online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>
                <a:hlinkClick r:id="rId2"/>
              </a:rPr>
              <a:t>http://security.fsu.edu</a:t>
            </a:r>
          </a:p>
          <a:p>
            <a:endParaRPr lang="en-US" sz="2800" dirty="0">
              <a:hlinkClick r:id="rId2"/>
            </a:endParaRPr>
          </a:p>
          <a:p>
            <a:r>
              <a:rPr lang="en-US" sz="2800" dirty="0">
                <a:hlinkClick r:id="rId2"/>
              </a:rPr>
              <a:t>http://www.antiphishing.org/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http://www.fraudwatchinternational.com/phishing-alerts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4"/>
              </a:rPr>
              <a:t>http://phishme.com/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5"/>
              </a:rPr>
              <a:t>http://www.onguardonline.gov/phishing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6"/>
              </a:rPr>
              <a:t>http://www.consumer.ftc.gov/articles/0076-phone-scams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7"/>
              </a:rPr>
              <a:t>http://www.fbi.gov/scams-safety/fraud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627856" y="1408509"/>
            <a:ext cx="4170131" cy="1311715"/>
          </a:xfrm>
        </p:spPr>
        <p:txBody>
          <a:bodyPr>
            <a:noAutofit/>
          </a:bodyPr>
          <a:lstStyle/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270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Philip Kraemer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 smtClean="0"/>
              <a:t>ISPO </a:t>
            </a:r>
            <a:r>
              <a:rPr lang="en-US" sz="2000" dirty="0" err="1" smtClean="0"/>
              <a:t>SecurityTraining</a:t>
            </a:r>
            <a:r>
              <a:rPr lang="en-US" sz="2000" dirty="0" smtClean="0"/>
              <a:t> </a:t>
            </a:r>
            <a:r>
              <a:rPr lang="en-US" sz="2000" dirty="0" smtClean="0"/>
              <a:t>Coordinator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Information Technology Services</a:t>
            </a:r>
          </a:p>
          <a:p>
            <a:pPr marL="0" indent="0">
              <a:buNone/>
            </a:pPr>
            <a:r>
              <a:rPr lang="en-US" sz="2000" dirty="0"/>
              <a:t>Florida State University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pkraemer@fsu.edu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(850) 645-3600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4"/>
            <a:ext cx="12186250" cy="4569845"/>
          </a:xfrm>
          <a:prstGeom prst="rect">
            <a:avLst/>
          </a:prstGeom>
        </p:spPr>
      </p:pic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Phishing?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Definition of phishing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Phishing?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Phishing </a:t>
            </a:r>
            <a:r>
              <a:rPr lang="en-US" dirty="0" smtClean="0"/>
              <a:t>emails</a:t>
            </a:r>
            <a:r>
              <a:rPr lang="en-US" dirty="0"/>
              <a:t>, </a:t>
            </a:r>
            <a:r>
              <a:rPr lang="en-US" dirty="0" smtClean="0"/>
              <a:t>websites </a:t>
            </a:r>
            <a:r>
              <a:rPr lang="en-US" dirty="0"/>
              <a:t>and </a:t>
            </a:r>
            <a:r>
              <a:rPr lang="en-US" dirty="0" smtClean="0"/>
              <a:t>phone calls </a:t>
            </a:r>
            <a:r>
              <a:rPr lang="en-US" dirty="0"/>
              <a:t>are designed to steal </a:t>
            </a:r>
            <a:r>
              <a:rPr lang="en-US" dirty="0" smtClean="0"/>
              <a:t>sensitive </a:t>
            </a:r>
            <a:r>
              <a:rPr lang="en-US" dirty="0"/>
              <a:t>information. Cybercriminals can do this by installing malicious software on your computer, tricking you into giving them </a:t>
            </a:r>
            <a:r>
              <a:rPr lang="en-US" dirty="0" smtClean="0"/>
              <a:t>personal information </a:t>
            </a:r>
            <a:r>
              <a:rPr lang="en-US" dirty="0"/>
              <a:t>or outright stealing personal information off </a:t>
            </a:r>
            <a:r>
              <a:rPr lang="en-US" dirty="0" smtClean="0"/>
              <a:t>your </a:t>
            </a:r>
            <a:r>
              <a:rPr lang="en-US" dirty="0"/>
              <a:t>computer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/>
          <p:cNvSpPr txBox="1">
            <a:spLocks/>
          </p:cNvSpPr>
          <p:nvPr/>
        </p:nvSpPr>
        <p:spPr>
          <a:xfrm>
            <a:off x="8588442" y="5633730"/>
            <a:ext cx="2249445" cy="143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914" y="4928880"/>
            <a:ext cx="6792685" cy="13117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 cap="all" spc="200" baseline="0">
                <a:solidFill>
                  <a:srgbClr val="782F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Types of phishing attacks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661"/>
            <a:ext cx="12192000" cy="4590662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588442" y="4928880"/>
            <a:ext cx="2249445" cy="143897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Overview of various methods of phishing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8198341" y="1964267"/>
            <a:ext cx="3331959" cy="383891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Everything </a:t>
            </a:r>
            <a:r>
              <a:rPr lang="en-US" sz="2200" dirty="0"/>
              <a:t>a cybercriminal needs to fool you into thinking that the message or email is legitimate and coming from someone you know.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Social Engineering </a:t>
            </a:r>
          </a:p>
          <a:p>
            <a:pPr marL="0" indent="0">
              <a:buNone/>
            </a:pPr>
            <a:r>
              <a:rPr lang="en-US" sz="2200" dirty="0"/>
              <a:t>/ˈ</a:t>
            </a:r>
            <a:r>
              <a:rPr lang="en-US" sz="2200" dirty="0" err="1"/>
              <a:t>sōSHəl</a:t>
            </a:r>
            <a:r>
              <a:rPr lang="en-US" sz="2200" dirty="0"/>
              <a:t> ˌ</a:t>
            </a:r>
            <a:r>
              <a:rPr lang="en-US" sz="2200" dirty="0" err="1"/>
              <a:t>enjəˈni</a:t>
            </a:r>
            <a:r>
              <a:rPr lang="en-US" sz="2200" dirty="0"/>
              <a:t>(ə)</a:t>
            </a:r>
            <a:r>
              <a:rPr lang="en-US" sz="2200" dirty="0" err="1"/>
              <a:t>riNG</a:t>
            </a:r>
            <a:r>
              <a:rPr lang="en-US" sz="2200" dirty="0"/>
              <a:t>/ </a:t>
            </a:r>
            <a:r>
              <a:rPr lang="en-US" sz="2200" i="1" dirty="0"/>
              <a:t>n. </a:t>
            </a:r>
            <a:r>
              <a:rPr lang="en-US" sz="2200" dirty="0"/>
              <a:t>using deception to manipulate someone into giving up personal information that may be used for fraudulent </a:t>
            </a:r>
            <a:r>
              <a:rPr lang="en-US" sz="2200" dirty="0" smtClean="0"/>
              <a:t>purposes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>
          <a:xfrm>
            <a:off x="4403971" y="1964266"/>
            <a:ext cx="3331959" cy="455506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On </a:t>
            </a:r>
            <a:r>
              <a:rPr lang="en-US" sz="2200" dirty="0"/>
              <a:t>your Facebook profile you can </a:t>
            </a:r>
            <a:r>
              <a:rPr lang="en-US" sz="2200" dirty="0" smtClean="0"/>
              <a:t>find: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Date </a:t>
            </a:r>
            <a:r>
              <a:rPr lang="en-US" dirty="0"/>
              <a:t>of </a:t>
            </a:r>
            <a:r>
              <a:rPr lang="en-US" dirty="0" smtClean="0"/>
              <a:t>birth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Workplace</a:t>
            </a:r>
          </a:p>
          <a:p>
            <a:pPr lvl="1"/>
            <a:r>
              <a:rPr lang="en-US" dirty="0" smtClean="0"/>
              <a:t>Hobbies</a:t>
            </a:r>
          </a:p>
          <a:p>
            <a:pPr lvl="1"/>
            <a:r>
              <a:rPr lang="en-US" dirty="0" smtClean="0"/>
              <a:t>Relationship status</a:t>
            </a:r>
          </a:p>
          <a:p>
            <a:pPr lvl="1"/>
            <a:r>
              <a:rPr lang="en-US" dirty="0" smtClean="0"/>
              <a:t>Email address</a:t>
            </a:r>
          </a:p>
          <a:p>
            <a:pPr lvl="1"/>
            <a:r>
              <a:rPr lang="en-US" dirty="0" smtClean="0"/>
              <a:t>Favorite food …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8198341" y="1964267"/>
            <a:ext cx="3384061" cy="38389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Fast fact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Accounts for 91% of phishing attacks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Most </a:t>
            </a:r>
            <a:r>
              <a:rPr lang="en-US" dirty="0">
                <a:solidFill>
                  <a:prstClr val="black"/>
                </a:solidFill>
              </a:rPr>
              <a:t>successful </a:t>
            </a:r>
            <a:r>
              <a:rPr lang="en-US" dirty="0" smtClean="0">
                <a:solidFill>
                  <a:prstClr val="black"/>
                </a:solidFill>
              </a:rPr>
              <a:t>form of phishing on </a:t>
            </a:r>
            <a:r>
              <a:rPr lang="en-US" dirty="0">
                <a:solidFill>
                  <a:prstClr val="black"/>
                </a:solidFill>
              </a:rPr>
              <a:t>the internet </a:t>
            </a:r>
            <a:r>
              <a:rPr lang="en-US" dirty="0" smtClean="0">
                <a:solidFill>
                  <a:prstClr val="black"/>
                </a:solidFill>
              </a:rPr>
              <a:t>today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572934" cy="4280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Spear Phishing</a:t>
            </a:r>
            <a:endParaRPr lang="en-US" b="1" dirty="0"/>
          </a:p>
          <a:p>
            <a:pPr marL="0" indent="0">
              <a:buNone/>
            </a:pPr>
            <a:r>
              <a:rPr lang="en-US" sz="2200" dirty="0" smtClean="0"/>
              <a:t>/</a:t>
            </a:r>
            <a:r>
              <a:rPr lang="en-US" sz="2200" dirty="0" err="1" smtClean="0"/>
              <a:t>spir</a:t>
            </a:r>
            <a:r>
              <a:rPr lang="en-US" sz="2200" dirty="0"/>
              <a:t> </a:t>
            </a:r>
            <a:r>
              <a:rPr lang="en-US" sz="2200" dirty="0" err="1" smtClean="0"/>
              <a:t>fiSHiNG</a:t>
            </a:r>
            <a:r>
              <a:rPr lang="en-US" sz="2200" dirty="0" smtClean="0"/>
              <a:t>/ </a:t>
            </a:r>
            <a:r>
              <a:rPr lang="en-US" sz="2200" i="1" dirty="0" smtClean="0"/>
              <a:t>n</a:t>
            </a:r>
            <a:r>
              <a:rPr lang="en-US" sz="2200" i="1" dirty="0"/>
              <a:t>. </a:t>
            </a:r>
            <a:r>
              <a:rPr lang="en-US" sz="2200" dirty="0" smtClean="0"/>
              <a:t>sending fraudulent emails from </a:t>
            </a:r>
            <a:r>
              <a:rPr lang="en-US" sz="2200" dirty="0"/>
              <a:t>a known or trusted sender in order to </a:t>
            </a:r>
            <a:r>
              <a:rPr lang="en-US" sz="2200" dirty="0" smtClean="0"/>
              <a:t>trick targeted </a:t>
            </a:r>
            <a:r>
              <a:rPr lang="en-US" sz="2200" dirty="0"/>
              <a:t>individuals </a:t>
            </a:r>
            <a:r>
              <a:rPr lang="en-US" sz="2200" dirty="0" smtClean="0"/>
              <a:t>into giving up confidential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>
          <a:xfrm>
            <a:off x="4446306" y="1964266"/>
            <a:ext cx="3588562" cy="455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Attackers </a:t>
            </a:r>
            <a:r>
              <a:rPr lang="en-US" sz="2200" dirty="0">
                <a:solidFill>
                  <a:prstClr val="black"/>
                </a:solidFill>
              </a:rPr>
              <a:t>may gather personal information (social engineering) about their targets to increase their probability of </a:t>
            </a:r>
            <a:r>
              <a:rPr lang="en-US" sz="2200" dirty="0" smtClean="0">
                <a:solidFill>
                  <a:prstClr val="black"/>
                </a:solidFill>
              </a:rPr>
              <a:t>success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572934" cy="4280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Clone Phishing</a:t>
            </a:r>
            <a:endParaRPr lang="en-US" b="1" dirty="0"/>
          </a:p>
          <a:p>
            <a:pPr marL="0" indent="0">
              <a:buNone/>
            </a:pPr>
            <a:r>
              <a:rPr lang="en-US" sz="2200" dirty="0" smtClean="0"/>
              <a:t>/</a:t>
            </a:r>
            <a:r>
              <a:rPr lang="en-US" sz="2200" dirty="0" err="1" smtClean="0"/>
              <a:t>klōn</a:t>
            </a:r>
            <a:r>
              <a:rPr lang="en-US" sz="2200" dirty="0" smtClean="0"/>
              <a:t> </a:t>
            </a:r>
            <a:r>
              <a:rPr lang="en-US" sz="2200" dirty="0" err="1" smtClean="0"/>
              <a:t>fiSHiNG</a:t>
            </a:r>
            <a:r>
              <a:rPr lang="en-US" sz="2200" dirty="0" smtClean="0"/>
              <a:t>/ </a:t>
            </a:r>
            <a:r>
              <a:rPr lang="en-US" sz="2200" i="1" dirty="0" smtClean="0"/>
              <a:t>n</a:t>
            </a:r>
            <a:r>
              <a:rPr lang="en-US" sz="2200" i="1" dirty="0"/>
              <a:t>. </a:t>
            </a:r>
            <a:r>
              <a:rPr lang="en-US" sz="2200" dirty="0" smtClean="0"/>
              <a:t>replicating a legitimate</a:t>
            </a:r>
            <a:r>
              <a:rPr lang="en-US" sz="2200" dirty="0"/>
              <a:t>, </a:t>
            </a:r>
            <a:r>
              <a:rPr lang="en-US" sz="2200" dirty="0" smtClean="0"/>
              <a:t>previously </a:t>
            </a:r>
            <a:r>
              <a:rPr lang="en-US" sz="2200" dirty="0"/>
              <a:t>delivered email </a:t>
            </a:r>
            <a:r>
              <a:rPr lang="en-US" sz="2200" dirty="0" smtClean="0"/>
              <a:t>and replacing the attachment </a:t>
            </a:r>
            <a:r>
              <a:rPr lang="en-US" sz="2200" dirty="0"/>
              <a:t>or link </a:t>
            </a:r>
            <a:r>
              <a:rPr lang="en-US" sz="2200" dirty="0" smtClean="0"/>
              <a:t>with a malicious 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>
          <a:xfrm>
            <a:off x="4446306" y="1964266"/>
            <a:ext cx="3588562" cy="455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Tricky, tricky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Sent to the same recipient addresses as the original message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Sent from an email address spoofed to appear as though it’s coming from the original sender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phishing attacks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01" y="2116363"/>
            <a:ext cx="2332857" cy="20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7995663" y="1964267"/>
            <a:ext cx="3717918" cy="38389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Phrases to watch for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You've </a:t>
            </a:r>
            <a:r>
              <a:rPr lang="en-US" dirty="0"/>
              <a:t>been specially selected </a:t>
            </a:r>
            <a:r>
              <a:rPr lang="en-US" dirty="0" smtClean="0"/>
              <a:t>for XYZ.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You'll </a:t>
            </a:r>
            <a:r>
              <a:rPr lang="en-US" dirty="0"/>
              <a:t>get a free bonus if you buy our </a:t>
            </a:r>
            <a:r>
              <a:rPr lang="en-US" dirty="0" smtClean="0"/>
              <a:t>product.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You </a:t>
            </a:r>
            <a:r>
              <a:rPr lang="en-US" dirty="0"/>
              <a:t>have to make up your mind right </a:t>
            </a:r>
            <a:r>
              <a:rPr lang="en-US" dirty="0" smtClean="0"/>
              <a:t>away.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We'll put </a:t>
            </a:r>
            <a:r>
              <a:rPr lang="en-US" dirty="0"/>
              <a:t>the shipping </a:t>
            </a:r>
            <a:r>
              <a:rPr lang="en-US" dirty="0" smtClean="0"/>
              <a:t>charges </a:t>
            </a:r>
            <a:r>
              <a:rPr lang="en-US" dirty="0"/>
              <a:t>on your credit </a:t>
            </a:r>
            <a:r>
              <a:rPr lang="en-US" dirty="0" smtClean="0"/>
              <a:t>card.</a:t>
            </a:r>
          </a:p>
          <a:p>
            <a:pPr lvl="1">
              <a:spcBef>
                <a:spcPts val="0"/>
              </a:spcBef>
            </a:pPr>
            <a:r>
              <a:rPr lang="en-US" dirty="0"/>
              <a:t>You trust me, right?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572934" cy="4280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Voice Phishing</a:t>
            </a:r>
            <a:endParaRPr lang="en-US" b="1" dirty="0"/>
          </a:p>
          <a:p>
            <a:pPr marL="0" indent="0">
              <a:buNone/>
            </a:pPr>
            <a:r>
              <a:rPr lang="en-US" sz="2200" dirty="0" smtClean="0"/>
              <a:t>/</a:t>
            </a:r>
            <a:r>
              <a:rPr lang="en-US" sz="2200" dirty="0" err="1" smtClean="0"/>
              <a:t>vois</a:t>
            </a:r>
            <a:r>
              <a:rPr lang="en-US" sz="2200" dirty="0" smtClean="0"/>
              <a:t> </a:t>
            </a:r>
            <a:r>
              <a:rPr lang="en-US" sz="2200" dirty="0" err="1" smtClean="0"/>
              <a:t>fiSHiNG</a:t>
            </a:r>
            <a:r>
              <a:rPr lang="en-US" sz="2200" dirty="0" smtClean="0"/>
              <a:t>/ </a:t>
            </a:r>
            <a:r>
              <a:rPr lang="en-US" sz="2200" i="1" dirty="0" smtClean="0"/>
              <a:t>n</a:t>
            </a:r>
            <a:r>
              <a:rPr lang="en-US" sz="2200" i="1" dirty="0"/>
              <a:t>. </a:t>
            </a:r>
            <a:r>
              <a:rPr lang="en-US" sz="2200" dirty="0"/>
              <a:t>using social engineering over the </a:t>
            </a:r>
            <a:r>
              <a:rPr lang="en-US" sz="2200" dirty="0" smtClean="0"/>
              <a:t>phone to </a:t>
            </a:r>
            <a:r>
              <a:rPr lang="en-US" sz="2200" dirty="0"/>
              <a:t>gain access to personal and financial </a:t>
            </a:r>
            <a:r>
              <a:rPr lang="en-US" sz="2200" dirty="0" smtClean="0"/>
              <a:t>information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>
          <a:xfrm>
            <a:off x="4446306" y="1964266"/>
            <a:ext cx="3285583" cy="455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AKA: V</a:t>
            </a:r>
            <a:r>
              <a:rPr lang="en-US" sz="2200" dirty="0" smtClean="0"/>
              <a:t>ishing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Typically </a:t>
            </a:r>
            <a:r>
              <a:rPr lang="en-US" sz="2200" dirty="0"/>
              <a:t>used to steal credit card numbers or other information used in identity theft </a:t>
            </a:r>
            <a:r>
              <a:rPr lang="en-US" sz="2200" dirty="0" smtClean="0"/>
              <a:t>schemes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phishing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S Brand">
  <a:themeElements>
    <a:clrScheme name="FSU Colors">
      <a:dk1>
        <a:srgbClr val="2C2A29"/>
      </a:dk1>
      <a:lt1>
        <a:sysClr val="window" lastClr="FFFFFF"/>
      </a:lt1>
      <a:dk2>
        <a:srgbClr val="782F40"/>
      </a:dk2>
      <a:lt2>
        <a:srgbClr val="CEB888"/>
      </a:lt2>
      <a:accent1>
        <a:srgbClr val="782F40"/>
      </a:accent1>
      <a:accent2>
        <a:srgbClr val="CEB888"/>
      </a:accent2>
      <a:accent3>
        <a:srgbClr val="FFECC2"/>
      </a:accent3>
      <a:accent4>
        <a:srgbClr val="997D51"/>
      </a:accent4>
      <a:accent5>
        <a:srgbClr val="A49188"/>
      </a:accent5>
      <a:accent6>
        <a:srgbClr val="F4E4E8"/>
      </a:accent6>
      <a:hlink>
        <a:srgbClr val="782F40"/>
      </a:hlink>
      <a:folHlink>
        <a:srgbClr val="CEB888"/>
      </a:folHlink>
    </a:clrScheme>
    <a:fontScheme name="ITS Brand Fallback 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 Brand" id="{6467D251-3986-4F9F-8DBB-BFA4363E33CA}" vid="{DAF53D91-9EE6-43DD-BFF3-30DA4CA830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ITS Brand</Template>
  <TotalTime>413</TotalTime>
  <Words>1218</Words>
  <Application>Microsoft Office PowerPoint</Application>
  <PresentationFormat>Widescreen</PresentationFormat>
  <Paragraphs>174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Courier New</vt:lpstr>
      <vt:lpstr>Times New Roman</vt:lpstr>
      <vt:lpstr>ITS Brand</vt:lpstr>
      <vt:lpstr>Don’t get phished!, recognize the bait</vt:lpstr>
      <vt:lpstr>Overview</vt:lpstr>
      <vt:lpstr>PowerPoint Presentation</vt:lpstr>
      <vt:lpstr>What is Phishing?</vt:lpstr>
      <vt:lpstr>PowerPoint Presentation</vt:lpstr>
      <vt:lpstr>Types of phishing attacks</vt:lpstr>
      <vt:lpstr>Types of phishing attacks</vt:lpstr>
      <vt:lpstr>Types of phishing attacks</vt:lpstr>
      <vt:lpstr>Types of phishing attacks</vt:lpstr>
      <vt:lpstr>Types of phishing attacks</vt:lpstr>
      <vt:lpstr>PowerPoint Presentation</vt:lpstr>
      <vt:lpstr>Phishing Examples – Social Engineering</vt:lpstr>
      <vt:lpstr>Phishing Examples – Spear Phishing</vt:lpstr>
      <vt:lpstr>Phishing Examples – Clone Phishing</vt:lpstr>
      <vt:lpstr>Phishing Examples – Clone Phishing</vt:lpstr>
      <vt:lpstr>Phishing Examples – Link Manipulation</vt:lpstr>
      <vt:lpstr>PowerPoint Presentation</vt:lpstr>
      <vt:lpstr>Phishing Test</vt:lpstr>
      <vt:lpstr>PowerPoint Presentation</vt:lpstr>
      <vt:lpstr>Tips to protect yourself from phishing</vt:lpstr>
      <vt:lpstr>Tips to protect yourself from phishing</vt:lpstr>
      <vt:lpstr>Tips to protect yourself from vishing</vt:lpstr>
      <vt:lpstr>Have I been pwned?</vt:lpstr>
      <vt:lpstr>What to do when you’ve been phished</vt:lpstr>
      <vt:lpstr>How is FSU protecting you?</vt:lpstr>
      <vt:lpstr>PowerPoint Presentation</vt:lpstr>
      <vt:lpstr>Additional resources</vt:lpstr>
      <vt:lpstr>PowerPoint Presentation</vt:lpstr>
      <vt:lpstr>Contact</vt:lpstr>
    </vt:vector>
  </TitlesOfParts>
  <Company>Florida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 Debbio, Megan</dc:creator>
  <cp:lastModifiedBy>Kraemer, Philip</cp:lastModifiedBy>
  <cp:revision>63</cp:revision>
  <dcterms:created xsi:type="dcterms:W3CDTF">2016-03-14T16:44:03Z</dcterms:created>
  <dcterms:modified xsi:type="dcterms:W3CDTF">2017-10-06T12:06:39Z</dcterms:modified>
</cp:coreProperties>
</file>